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70" r:id="rId14"/>
    <p:sldId id="275" r:id="rId15"/>
    <p:sldId id="276" r:id="rId16"/>
    <p:sldId id="271" r:id="rId17"/>
    <p:sldId id="272" r:id="rId18"/>
    <p:sldId id="268" r:id="rId19"/>
    <p:sldId id="280" r:id="rId20"/>
    <p:sldId id="269" r:id="rId21"/>
    <p:sldId id="277" r:id="rId22"/>
    <p:sldId id="278" r:id="rId23"/>
    <p:sldId id="279" r:id="rId24"/>
    <p:sldId id="273"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88" d="100"/>
          <a:sy n="88" d="100"/>
        </p:scale>
        <p:origin x="12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B88E630-F89F-4611-9337-1E7652C5048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B4D5806C-C28B-4C14-8837-507DA1CB2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03527762-E863-4620-9D36-FED49516FCB4}"/>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5" name="Alt Bilgi Yer Tutucusu 4">
            <a:extLst>
              <a:ext uri="{FF2B5EF4-FFF2-40B4-BE49-F238E27FC236}">
                <a16:creationId xmlns="" xmlns:a16="http://schemas.microsoft.com/office/drawing/2014/main" id="{53B2DD76-3D3C-4D7A-8E68-F750123BEC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BE89B66-8D23-4002-A263-9DB539F14E1D}"/>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65882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05A6422-327D-4754-BD83-4748D2EEF92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46582593-D7F3-430E-97FD-4A16D851885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C151D947-36F4-488D-A230-72C1E361E36B}"/>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5" name="Alt Bilgi Yer Tutucusu 4">
            <a:extLst>
              <a:ext uri="{FF2B5EF4-FFF2-40B4-BE49-F238E27FC236}">
                <a16:creationId xmlns="" xmlns:a16="http://schemas.microsoft.com/office/drawing/2014/main" id="{74532A1C-639D-4C0C-8AFD-4DD5653B07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2F9DE24C-A677-4A73-B7D3-F5113916F269}"/>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337797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DBF74E26-3E62-4AB1-ADFE-E3175B2E027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A6A22A9C-4024-4189-B2FE-9A1F3F18D1D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8FF1D927-882C-430D-BF1D-6F0C6125FC77}"/>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5" name="Alt Bilgi Yer Tutucusu 4">
            <a:extLst>
              <a:ext uri="{FF2B5EF4-FFF2-40B4-BE49-F238E27FC236}">
                <a16:creationId xmlns="" xmlns:a16="http://schemas.microsoft.com/office/drawing/2014/main" id="{A9D4F856-3C42-4D04-9473-39CA8DB06C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B4E1DA29-8D48-47AE-94A9-DE88185205E1}"/>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249410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6E263C6-60D0-4277-B201-5223E45816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EF8CC9CF-C1B5-430C-ADEB-28BE3020EDF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BE562C06-C56E-4ACC-913F-DC2F6ECB5BF2}"/>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5" name="Alt Bilgi Yer Tutucusu 4">
            <a:extLst>
              <a:ext uri="{FF2B5EF4-FFF2-40B4-BE49-F238E27FC236}">
                <a16:creationId xmlns="" xmlns:a16="http://schemas.microsoft.com/office/drawing/2014/main" id="{24E39DAD-11BC-43A0-B0D7-1120E8CFDCD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46072C8D-135C-4F72-9794-2D75A2910430}"/>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63010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25BEB0B-313A-44CF-A230-F8B8846E75E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A2117850-0C0D-4B2B-88EE-3F99E1DDB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FDD9D7BD-7A1B-4B45-A84F-82BEE16EABDD}"/>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5" name="Alt Bilgi Yer Tutucusu 4">
            <a:extLst>
              <a:ext uri="{FF2B5EF4-FFF2-40B4-BE49-F238E27FC236}">
                <a16:creationId xmlns="" xmlns:a16="http://schemas.microsoft.com/office/drawing/2014/main" id="{6DB8A7B8-7E55-425F-BDDA-02684434088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93C4A9F7-258E-49A9-8DFF-D95462B79AD7}"/>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199388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6120585-0CDD-421E-91E2-90867238B4F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3F685B9D-6E65-4017-85DD-19F1D92E07B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B64CCABE-9876-4023-AD35-401B5C52C6F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24C0889C-E37E-4C23-9A0F-A5C0D8CB72B1}"/>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6" name="Alt Bilgi Yer Tutucusu 5">
            <a:extLst>
              <a:ext uri="{FF2B5EF4-FFF2-40B4-BE49-F238E27FC236}">
                <a16:creationId xmlns="" xmlns:a16="http://schemas.microsoft.com/office/drawing/2014/main" id="{F18C41AA-2E03-407D-AFBC-90211CBD2F1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39A472E3-589A-4878-8321-C0B227F621FD}"/>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315627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7FED48B-7E84-47E4-A045-82ADCA084E3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314A808A-5E10-4119-84F6-28C52BF21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34165CB4-6FD5-4871-B5D4-2417383D73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0D66B2A6-1641-4998-8979-7B65C7B8F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4E26CC35-AAD6-4C7B-864B-EB297F663E6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BFE22F3D-E653-4DBB-B645-E31D63F5D348}"/>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8" name="Alt Bilgi Yer Tutucusu 7">
            <a:extLst>
              <a:ext uri="{FF2B5EF4-FFF2-40B4-BE49-F238E27FC236}">
                <a16:creationId xmlns="" xmlns:a16="http://schemas.microsoft.com/office/drawing/2014/main" id="{394BA76D-D5A7-4A15-981C-638D0E6524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0D3C5EA5-10CF-49EA-B200-D7949883AA02}"/>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191929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496FC8-393A-47C6-8034-48AE97A8408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D1BD637A-B18A-437B-9469-1811B3A678AE}"/>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4" name="Alt Bilgi Yer Tutucusu 3">
            <a:extLst>
              <a:ext uri="{FF2B5EF4-FFF2-40B4-BE49-F238E27FC236}">
                <a16:creationId xmlns="" xmlns:a16="http://schemas.microsoft.com/office/drawing/2014/main" id="{D54E67D0-56B7-40BE-9B48-82C12A1A908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81509682-9151-4081-A05E-47266749AFF5}"/>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16972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409089CB-3C29-4AA4-AAF7-F6C688FDA263}"/>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3" name="Alt Bilgi Yer Tutucusu 2">
            <a:extLst>
              <a:ext uri="{FF2B5EF4-FFF2-40B4-BE49-F238E27FC236}">
                <a16:creationId xmlns="" xmlns:a16="http://schemas.microsoft.com/office/drawing/2014/main" id="{651B40DD-F360-42C1-87F3-D916D079E29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F3EB5507-3B65-48C0-9D05-28753B1672E5}"/>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4686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7C208F7-F16A-4BD7-8BFB-45A7940B3F7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79A09FBA-2CB6-49D1-B285-9EBA887F3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54BB6DEC-F219-42E6-843D-F924F42B0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402A562F-E0BA-4A84-8896-63382A09C099}"/>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6" name="Alt Bilgi Yer Tutucusu 5">
            <a:extLst>
              <a:ext uri="{FF2B5EF4-FFF2-40B4-BE49-F238E27FC236}">
                <a16:creationId xmlns="" xmlns:a16="http://schemas.microsoft.com/office/drawing/2014/main" id="{61D96AA6-4EAA-4B80-8723-1C2B09BB1E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B020FE2D-2B92-4887-83CA-4F1AF4208799}"/>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218932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AC1BAA7-9E15-458C-A7AF-160CA77FE62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A118DD36-8390-4508-A54B-A52001B7F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02051FEB-C637-4502-886E-6661BC462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13EC6932-505E-4132-8F06-5EFB0EAAFD7E}"/>
              </a:ext>
            </a:extLst>
          </p:cNvPr>
          <p:cNvSpPr>
            <a:spLocks noGrp="1"/>
          </p:cNvSpPr>
          <p:nvPr>
            <p:ph type="dt" sz="half" idx="10"/>
          </p:nvPr>
        </p:nvSpPr>
        <p:spPr/>
        <p:txBody>
          <a:bodyPr/>
          <a:lstStyle/>
          <a:p>
            <a:fld id="{5BEBF98E-898A-4549-B6A5-C3C5C1BAC2C5}" type="datetimeFigureOut">
              <a:rPr lang="tr-TR" smtClean="0"/>
              <a:t>7.10.2024</a:t>
            </a:fld>
            <a:endParaRPr lang="tr-TR"/>
          </a:p>
        </p:txBody>
      </p:sp>
      <p:sp>
        <p:nvSpPr>
          <p:cNvPr id="6" name="Alt Bilgi Yer Tutucusu 5">
            <a:extLst>
              <a:ext uri="{FF2B5EF4-FFF2-40B4-BE49-F238E27FC236}">
                <a16:creationId xmlns="" xmlns:a16="http://schemas.microsoft.com/office/drawing/2014/main" id="{2D346687-D0AC-4388-869A-356F20D7AA3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D6E62B9F-D9B9-46DB-A1EA-4EC54869C6F9}"/>
              </a:ext>
            </a:extLst>
          </p:cNvPr>
          <p:cNvSpPr>
            <a:spLocks noGrp="1"/>
          </p:cNvSpPr>
          <p:nvPr>
            <p:ph type="sldNum" sz="quarter" idx="12"/>
          </p:nvPr>
        </p:nvSpPr>
        <p:spPr/>
        <p:txBody>
          <a:bodyPr/>
          <a:lstStyle/>
          <a:p>
            <a:fld id="{4BEC5C9D-A222-4935-A476-125B0ACA6DEC}" type="slidenum">
              <a:rPr lang="tr-TR" smtClean="0"/>
              <a:t>‹#›</a:t>
            </a:fld>
            <a:endParaRPr lang="tr-TR"/>
          </a:p>
        </p:txBody>
      </p:sp>
    </p:spTree>
    <p:extLst>
      <p:ext uri="{BB962C8B-B14F-4D97-AF65-F5344CB8AC3E}">
        <p14:creationId xmlns:p14="http://schemas.microsoft.com/office/powerpoint/2010/main" val="475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93B3CEAB-B6EC-4446-9E7B-DC779B810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7FAE9F62-8AE5-4057-A5E7-13F453989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D8950DC1-37B6-44FA-B142-A543072E6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BF98E-898A-4549-B6A5-C3C5C1BAC2C5}" type="datetimeFigureOut">
              <a:rPr lang="tr-TR" smtClean="0"/>
              <a:t>7.10.2024</a:t>
            </a:fld>
            <a:endParaRPr lang="tr-TR"/>
          </a:p>
        </p:txBody>
      </p:sp>
      <p:sp>
        <p:nvSpPr>
          <p:cNvPr id="5" name="Alt Bilgi Yer Tutucusu 4">
            <a:extLst>
              <a:ext uri="{FF2B5EF4-FFF2-40B4-BE49-F238E27FC236}">
                <a16:creationId xmlns="" xmlns:a16="http://schemas.microsoft.com/office/drawing/2014/main" id="{F8CB3321-CC3A-4E08-8250-80EF5AEE8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7E3B351E-817B-48C3-A1B6-17CD30335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C5C9D-A222-4935-A476-125B0ACA6DEC}" type="slidenum">
              <a:rPr lang="tr-TR" smtClean="0"/>
              <a:t>‹#›</a:t>
            </a:fld>
            <a:endParaRPr lang="tr-TR"/>
          </a:p>
        </p:txBody>
      </p:sp>
    </p:spTree>
    <p:extLst>
      <p:ext uri="{BB962C8B-B14F-4D97-AF65-F5344CB8AC3E}">
        <p14:creationId xmlns:p14="http://schemas.microsoft.com/office/powerpoint/2010/main" val="35227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Crm6fuZZDNE?feature=oembed" TargetMode="External"/><Relationship Id="rId4" Type="http://schemas.openxmlformats.org/officeDocument/2006/relationships/hyperlink" Target="http://hdlife.erciyes.edu.tr/#nav-kisafil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070BFE2B-A410-49A6-851C-36AEBD6CEF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00" r="24022"/>
          <a:stretch/>
        </p:blipFill>
        <p:spPr>
          <a:xfrm>
            <a:off x="13250" y="369083"/>
            <a:ext cx="12173925" cy="6119833"/>
          </a:xfrm>
          <a:prstGeom prst="rect">
            <a:avLst/>
          </a:prstGeom>
        </p:spPr>
      </p:pic>
      <p:sp>
        <p:nvSpPr>
          <p:cNvPr id="6" name="Dikdörtgen 5">
            <a:extLst>
              <a:ext uri="{FF2B5EF4-FFF2-40B4-BE49-F238E27FC236}">
                <a16:creationId xmlns="" xmlns:a16="http://schemas.microsoft.com/office/drawing/2014/main" id="{AE8D62F8-3C14-467A-957E-7D51989B0180}"/>
              </a:ext>
            </a:extLst>
          </p:cNvPr>
          <p:cNvSpPr/>
          <p:nvPr/>
        </p:nvSpPr>
        <p:spPr>
          <a:xfrm>
            <a:off x="0" y="5671930"/>
            <a:ext cx="12192000" cy="11708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2" name="Başlık 1">
            <a:extLst>
              <a:ext uri="{FF2B5EF4-FFF2-40B4-BE49-F238E27FC236}">
                <a16:creationId xmlns="" xmlns:a16="http://schemas.microsoft.com/office/drawing/2014/main" id="{70B1CF0D-B4E8-481A-A056-53573A370654}"/>
              </a:ext>
            </a:extLst>
          </p:cNvPr>
          <p:cNvSpPr>
            <a:spLocks noGrp="1"/>
          </p:cNvSpPr>
          <p:nvPr>
            <p:ph type="ctrTitle"/>
          </p:nvPr>
        </p:nvSpPr>
        <p:spPr>
          <a:xfrm>
            <a:off x="1524000" y="5320950"/>
            <a:ext cx="9144000" cy="1364567"/>
          </a:xfrm>
        </p:spPr>
        <p:txBody>
          <a:bodyPr/>
          <a:lstStyle/>
          <a:p>
            <a:r>
              <a:rPr lang="tr-TR" dirty="0"/>
              <a:t>Bilinçli Teknoloji Kullanımı</a:t>
            </a:r>
          </a:p>
        </p:txBody>
      </p:sp>
      <p:sp>
        <p:nvSpPr>
          <p:cNvPr id="7" name="Dikdörtgen 6">
            <a:extLst>
              <a:ext uri="{FF2B5EF4-FFF2-40B4-BE49-F238E27FC236}">
                <a16:creationId xmlns="" xmlns:a16="http://schemas.microsoft.com/office/drawing/2014/main" id="{0AE49E55-83B8-483A-85EC-47ED77D34D24}"/>
              </a:ext>
            </a:extLst>
          </p:cNvPr>
          <p:cNvSpPr/>
          <p:nvPr/>
        </p:nvSpPr>
        <p:spPr>
          <a:xfrm>
            <a:off x="1623782" y="172482"/>
            <a:ext cx="8944436"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O SİZİ DE</a:t>
            </a:r>
            <a:r>
              <a:rPr lang="tr-TR" sz="5400" dirty="0">
                <a:ln w="0"/>
                <a:effectLst>
                  <a:outerShdw blurRad="38100" dist="19050" dir="2700000" algn="tl" rotWithShape="0">
                    <a:schemeClr val="dk1">
                      <a:alpha val="40000"/>
                    </a:schemeClr>
                  </a:outerShdw>
                </a:effectLst>
              </a:rPr>
              <a:t>ĞİL, SİZ ONU YÖNETİN</a:t>
            </a:r>
            <a:endParaRPr lang="tr-T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68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451DC99-D405-4D05-8066-40D1BA9EEC1E}"/>
              </a:ext>
            </a:extLst>
          </p:cNvPr>
          <p:cNvSpPr>
            <a:spLocks noGrp="1"/>
          </p:cNvSpPr>
          <p:nvPr>
            <p:ph type="title"/>
          </p:nvPr>
        </p:nvSpPr>
        <p:spPr/>
        <p:txBody>
          <a:bodyPr/>
          <a:lstStyle/>
          <a:p>
            <a:pPr algn="ctr"/>
            <a:r>
              <a:rPr lang="en-US" b="1" dirty="0">
                <a:effectLst/>
                <a:latin typeface="Ubuntu"/>
                <a:ea typeface="Calibri" panose="020F0502020204030204" pitchFamily="34" charset="0"/>
                <a:cs typeface="Times New Roman" panose="02020603050405020304" pitchFamily="18" charset="0"/>
              </a:rPr>
              <a:t>Sosyal Medya</a:t>
            </a:r>
            <a:r>
              <a:rPr lang="en-US" b="1" spc="-55" dirty="0">
                <a:effectLst/>
                <a:latin typeface="Ubuntu"/>
                <a:ea typeface="Calibri" panose="020F0502020204030204" pitchFamily="34" charset="0"/>
                <a:cs typeface="Times New Roman" panose="02020603050405020304" pitchFamily="18" charset="0"/>
              </a:rPr>
              <a:t> </a:t>
            </a:r>
            <a:r>
              <a:rPr lang="en-US" b="1" dirty="0" err="1">
                <a:effectLst/>
                <a:latin typeface="Ubuntu"/>
                <a:ea typeface="Calibri" panose="020F0502020204030204" pitchFamily="34" charset="0"/>
                <a:cs typeface="Times New Roman" panose="02020603050405020304" pitchFamily="18" charset="0"/>
              </a:rPr>
              <a:t>Bağımlılığı</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r>
            <a:br>
              <a:rPr lang="tr-TR" sz="1800" b="1"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pic>
        <p:nvPicPr>
          <p:cNvPr id="5" name="İçerik Yer Tutucusu 4">
            <a:extLst>
              <a:ext uri="{FF2B5EF4-FFF2-40B4-BE49-F238E27FC236}">
                <a16:creationId xmlns="" xmlns:a16="http://schemas.microsoft.com/office/drawing/2014/main" id="{62FB2B19-3AD9-4F15-8BF8-5B226AA554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05652" y="1253331"/>
            <a:ext cx="4351338" cy="4351338"/>
          </a:xfrm>
        </p:spPr>
      </p:pic>
      <p:sp>
        <p:nvSpPr>
          <p:cNvPr id="7" name="Metin kutusu 6">
            <a:extLst>
              <a:ext uri="{FF2B5EF4-FFF2-40B4-BE49-F238E27FC236}">
                <a16:creationId xmlns="" xmlns:a16="http://schemas.microsoft.com/office/drawing/2014/main" id="{391A6A7D-9D33-440A-AE56-A39886C9EDDD}"/>
              </a:ext>
            </a:extLst>
          </p:cNvPr>
          <p:cNvSpPr txBox="1"/>
          <p:nvPr/>
        </p:nvSpPr>
        <p:spPr>
          <a:xfrm>
            <a:off x="1309652" y="1785758"/>
            <a:ext cx="6096000" cy="3723840"/>
          </a:xfrm>
          <a:prstGeom prst="rect">
            <a:avLst/>
          </a:prstGeom>
          <a:noFill/>
        </p:spPr>
        <p:txBody>
          <a:bodyPr wrap="square">
            <a:spAutoFit/>
          </a:bodyPr>
          <a:lstStyle/>
          <a:p>
            <a:pPr marL="342900" lvl="0" indent="-342900">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Bo</a:t>
            </a:r>
            <a:r>
              <a:rPr lang="tr-TR" sz="2000" dirty="0">
                <a:effectLst/>
                <a:ea typeface="Symbol" panose="05050102010706020507" pitchFamily="18" charset="2"/>
                <a:cs typeface="Times New Roman" panose="02020603050405020304" pitchFamily="18" charset="0"/>
              </a:rPr>
              <a:t>ş</a:t>
            </a:r>
            <a:r>
              <a:rPr lang="en-US" sz="2000" dirty="0">
                <a:effectLst/>
                <a:ea typeface="Symbol" panose="05050102010706020507" pitchFamily="18" charset="2"/>
                <a:cs typeface="Times New Roman" panose="02020603050405020304" pitchFamily="18" charset="0"/>
              </a:rPr>
              <a:t> zamanlarda ilk akla gelen</a:t>
            </a:r>
            <a:r>
              <a:rPr lang="en-US" sz="2000" spc="-45"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seçenekse,</a:t>
            </a:r>
            <a:endParaRPr lang="tr-TR" sz="2000" dirty="0">
              <a:effectLst/>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Gerçek hayatın önüne</a:t>
            </a:r>
            <a:r>
              <a:rPr lang="en-US" sz="2000" spc="-25"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geçiyorsa,</a:t>
            </a:r>
            <a:endParaRPr lang="tr-TR" sz="2000" dirty="0">
              <a:effectLst/>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000" dirty="0" err="1">
                <a:effectLst/>
                <a:ea typeface="Symbol" panose="05050102010706020507" pitchFamily="18" charset="2"/>
                <a:cs typeface="Times New Roman" panose="02020603050405020304" pitchFamily="18" charset="0"/>
              </a:rPr>
              <a:t>Günlük</a:t>
            </a:r>
            <a:r>
              <a:rPr lang="en-US" sz="2000" dirty="0">
                <a:effectLst/>
                <a:ea typeface="Symbol" panose="05050102010706020507" pitchFamily="18" charset="2"/>
                <a:cs typeface="Times New Roman" panose="02020603050405020304" pitchFamily="18" charset="0"/>
              </a:rPr>
              <a:t> hayatın ve sorumlukların aksamasına sebep</a:t>
            </a:r>
            <a:r>
              <a:rPr lang="en-US" sz="2000" spc="-60"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oluyorsa,</a:t>
            </a:r>
            <a:endParaRPr lang="tr-TR" sz="2000" dirty="0">
              <a:effectLst/>
              <a:ea typeface="Symbol" panose="05050102010706020507" pitchFamily="18" charset="2"/>
              <a:cs typeface="Times New Roman" panose="02020603050405020304" pitchFamily="18" charset="0"/>
            </a:endParaRPr>
          </a:p>
          <a:p>
            <a:pPr marL="342900" lvl="0" indent="-342900">
              <a:spcBef>
                <a:spcPts val="195"/>
              </a:spcBef>
              <a:spcAft>
                <a:spcPts val="0"/>
              </a:spcAft>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Gerçek arkadaşlıkların yerine sanal arkadaşlıklar ve takipçiler</a:t>
            </a:r>
            <a:r>
              <a:rPr lang="en-US" sz="2000" spc="-55"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aldıysa,</a:t>
            </a:r>
            <a:endParaRPr lang="tr-TR" sz="2000" dirty="0">
              <a:effectLst/>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000" dirty="0">
                <a:effectLst/>
                <a:ea typeface="Symbol" panose="05050102010706020507" pitchFamily="18" charset="2"/>
                <a:cs typeface="Times New Roman" panose="02020603050405020304" pitchFamily="18" charset="0"/>
              </a:rPr>
              <a:t>Aşırı zaman alıyor ve ulaşılamadığında huzursuzluk</a:t>
            </a:r>
            <a:r>
              <a:rPr lang="en-US" sz="2000" spc="-50"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oluşturuyorsa,</a:t>
            </a:r>
            <a:endParaRPr lang="tr-TR" sz="2000" dirty="0">
              <a:effectLst/>
              <a:ea typeface="Symbol" panose="05050102010706020507" pitchFamily="18" charset="2"/>
              <a:cs typeface="Times New Roman" panose="02020603050405020304" pitchFamily="18" charset="0"/>
            </a:endParaRPr>
          </a:p>
          <a:p>
            <a:pPr marL="342900" marR="1450975" lvl="0" indent="-342900">
              <a:lnSpc>
                <a:spcPct val="115000"/>
              </a:lnSpc>
              <a:spcBef>
                <a:spcPts val="195"/>
              </a:spcBef>
              <a:spcAft>
                <a:spcPts val="0"/>
              </a:spcAft>
              <a:buSzPct val="100000"/>
              <a:buFont typeface="Wingdings" panose="05000000000000000000" pitchFamily="2" charset="2"/>
              <a:buChar char="v"/>
              <a:tabLst>
                <a:tab pos="528955" algn="l"/>
                <a:tab pos="1056640" algn="l"/>
                <a:tab pos="1355725" algn="l"/>
                <a:tab pos="1837055" algn="l"/>
                <a:tab pos="2517775" algn="l"/>
                <a:tab pos="3066415" algn="l"/>
                <a:tab pos="3696970" algn="l"/>
                <a:tab pos="4185920" algn="l"/>
              </a:tabLst>
            </a:pPr>
            <a:r>
              <a:rPr lang="en-US" sz="2000" spc="-5" dirty="0">
                <a:effectLst/>
                <a:ea typeface="Symbol" panose="05050102010706020507" pitchFamily="18" charset="2"/>
                <a:cs typeface="Times New Roman" panose="02020603050405020304" pitchFamily="18" charset="0"/>
              </a:rPr>
              <a:t>Sürekli	bir	şeyler</a:t>
            </a:r>
            <a:r>
              <a:rPr lang="tr-TR" sz="2000" spc="-5" dirty="0">
                <a:ea typeface="Symbol" panose="05050102010706020507" pitchFamily="18" charset="2"/>
                <a:cs typeface="Times New Roman" panose="02020603050405020304" pitchFamily="18" charset="0"/>
              </a:rPr>
              <a:t> </a:t>
            </a:r>
            <a:r>
              <a:rPr lang="en-US" sz="2000" spc="-5" dirty="0">
                <a:effectLst/>
                <a:ea typeface="Symbol" panose="05050102010706020507" pitchFamily="18" charset="2"/>
                <a:cs typeface="Times New Roman" panose="02020603050405020304" pitchFamily="18" charset="0"/>
              </a:rPr>
              <a:t>paylaşma</a:t>
            </a:r>
            <a:r>
              <a:rPr lang="tr-TR" sz="2000" spc="-5" dirty="0">
                <a:ea typeface="Symbol" panose="05050102010706020507" pitchFamily="18" charset="2"/>
                <a:cs typeface="Times New Roman" panose="02020603050405020304" pitchFamily="18" charset="0"/>
              </a:rPr>
              <a:t> </a:t>
            </a:r>
            <a:r>
              <a:rPr lang="en-US" sz="2000" spc="-5" dirty="0">
                <a:effectLst/>
                <a:ea typeface="Symbol" panose="05050102010706020507" pitchFamily="18" charset="2"/>
                <a:cs typeface="Times New Roman" panose="02020603050405020304" pitchFamily="18" charset="0"/>
              </a:rPr>
              <a:t>ihtiyaç</a:t>
            </a:r>
            <a:r>
              <a:rPr lang="tr-TR" sz="2000" spc="-5" dirty="0">
                <a:effectLst/>
                <a:ea typeface="Symbol" panose="05050102010706020507" pitchFamily="18" charset="2"/>
                <a:cs typeface="Times New Roman" panose="02020603050405020304" pitchFamily="18" charset="0"/>
              </a:rPr>
              <a:t> </a:t>
            </a:r>
            <a:r>
              <a:rPr lang="en-US" sz="2000" spc="-5" dirty="0">
                <a:effectLst/>
                <a:ea typeface="Symbol" panose="05050102010706020507" pitchFamily="18" charset="2"/>
                <a:cs typeface="Times New Roman" panose="02020603050405020304" pitchFamily="18" charset="0"/>
              </a:rPr>
              <a:t>oluyorsa</a:t>
            </a:r>
            <a:r>
              <a:rPr lang="tr-TR" sz="2000" spc="-5" dirty="0">
                <a:ea typeface="Symbol" panose="05050102010706020507" pitchFamily="18" charset="2"/>
                <a:cs typeface="Times New Roman" panose="02020603050405020304" pitchFamily="18" charset="0"/>
              </a:rPr>
              <a:t> </a:t>
            </a:r>
            <a:r>
              <a:rPr lang="en-US" sz="2000" spc="-5" dirty="0">
                <a:effectLst/>
                <a:ea typeface="Symbol" panose="05050102010706020507" pitchFamily="18" charset="2"/>
                <a:cs typeface="Times New Roman" panose="02020603050405020304" pitchFamily="18" charset="0"/>
              </a:rPr>
              <a:t>sosyal</a:t>
            </a:r>
            <a:r>
              <a:rPr lang="tr-TR" sz="2000" spc="-5" dirty="0">
                <a:ea typeface="Symbol" panose="05050102010706020507" pitchFamily="18" charset="2"/>
                <a:cs typeface="Times New Roman" panose="02020603050405020304" pitchFamily="18" charset="0"/>
              </a:rPr>
              <a:t> </a:t>
            </a:r>
            <a:r>
              <a:rPr lang="en-US" sz="2000" spc="-5" dirty="0">
                <a:effectLst/>
                <a:ea typeface="Symbol" panose="05050102010706020507" pitchFamily="18" charset="2"/>
                <a:cs typeface="Times New Roman" panose="02020603050405020304" pitchFamily="18" charset="0"/>
              </a:rPr>
              <a:t>medya</a:t>
            </a:r>
            <a:r>
              <a:rPr lang="en-US" sz="2000" dirty="0">
                <a:effectLst/>
                <a:ea typeface="Symbol" panose="05050102010706020507" pitchFamily="18" charset="2"/>
                <a:cs typeface="Times New Roman" panose="02020603050405020304" pitchFamily="18" charset="0"/>
              </a:rPr>
              <a:t> bağımlılığından söz</a:t>
            </a:r>
            <a:r>
              <a:rPr lang="en-US" sz="2000" spc="-30" dirty="0">
                <a:effectLst/>
                <a:ea typeface="Symbol" panose="05050102010706020507" pitchFamily="18" charset="2"/>
                <a:cs typeface="Times New Roman" panose="02020603050405020304" pitchFamily="18" charset="0"/>
              </a:rPr>
              <a:t> </a:t>
            </a:r>
            <a:r>
              <a:rPr lang="en-US" sz="2000" dirty="0">
                <a:effectLst/>
                <a:ea typeface="Symbol" panose="05050102010706020507" pitchFamily="18" charset="2"/>
                <a:cs typeface="Times New Roman" panose="02020603050405020304" pitchFamily="18" charset="0"/>
              </a:rPr>
              <a:t>edilebilir.</a:t>
            </a:r>
            <a:endParaRPr lang="tr-TR" sz="2000" dirty="0">
              <a:effectLst/>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4611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arn(inVertical)">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307C9F2-6D18-461C-A543-7BEC3EC475E3}"/>
              </a:ext>
            </a:extLst>
          </p:cNvPr>
          <p:cNvSpPr>
            <a:spLocks noGrp="1"/>
          </p:cNvSpPr>
          <p:nvPr>
            <p:ph type="title"/>
          </p:nvPr>
        </p:nvSpPr>
        <p:spPr/>
        <p:txBody>
          <a:bodyPr/>
          <a:lstStyle/>
          <a:p>
            <a:pPr algn="ctr"/>
            <a:r>
              <a:rPr lang="tr-TR" b="1" dirty="0">
                <a:latin typeface="Ubuntu"/>
              </a:rPr>
              <a:t>Oyun Bağımlılığı</a:t>
            </a:r>
          </a:p>
        </p:txBody>
      </p:sp>
      <p:sp>
        <p:nvSpPr>
          <p:cNvPr id="3" name="İçerik Yer Tutucusu 2">
            <a:extLst>
              <a:ext uri="{FF2B5EF4-FFF2-40B4-BE49-F238E27FC236}">
                <a16:creationId xmlns="" xmlns:a16="http://schemas.microsoft.com/office/drawing/2014/main" id="{8AED4510-03F0-4A12-9655-3254463D4BC6}"/>
              </a:ext>
            </a:extLst>
          </p:cNvPr>
          <p:cNvSpPr>
            <a:spLocks noGrp="1"/>
          </p:cNvSpPr>
          <p:nvPr>
            <p:ph idx="1"/>
          </p:nvPr>
        </p:nvSpPr>
        <p:spPr>
          <a:xfrm>
            <a:off x="838200" y="1825625"/>
            <a:ext cx="6437243" cy="4351338"/>
          </a:xfrm>
        </p:spPr>
        <p:txBody>
          <a:bodyPr>
            <a:normAutofit/>
          </a:bodyPr>
          <a:lstStyle/>
          <a:p>
            <a:pPr>
              <a:buFont typeface="Wingdings" panose="05000000000000000000" pitchFamily="2" charset="2"/>
              <a:buChar char="v"/>
            </a:pPr>
            <a:r>
              <a:rPr lang="tr-TR" sz="2000" dirty="0"/>
              <a:t>Giderek oyun başında daha fazla zaman geçiriliyorsa, </a:t>
            </a:r>
          </a:p>
          <a:p>
            <a:pPr>
              <a:buFont typeface="Wingdings" panose="05000000000000000000" pitchFamily="2" charset="2"/>
              <a:buChar char="v"/>
            </a:pPr>
            <a:r>
              <a:rPr lang="tr-TR" sz="2000" dirty="0"/>
              <a:t>Aile ya da arkadaşlarla vakit geçirmek yerine oyun oynamak tercih ediliyorsa, </a:t>
            </a:r>
          </a:p>
          <a:p>
            <a:pPr>
              <a:buFont typeface="Wingdings" panose="05000000000000000000" pitchFamily="2" charset="2"/>
              <a:buChar char="v"/>
            </a:pPr>
            <a:r>
              <a:rPr lang="tr-TR" sz="2000" dirty="0"/>
              <a:t>Oyunlarda alınan başarı ve ilerlemeler gerçek hayattaki başarılardan daha çok önemsenmeye başlandıysa, </a:t>
            </a:r>
          </a:p>
          <a:p>
            <a:pPr>
              <a:buFont typeface="Wingdings" panose="05000000000000000000" pitchFamily="2" charset="2"/>
              <a:buChar char="v"/>
            </a:pPr>
            <a:r>
              <a:rPr lang="tr-TR" sz="2000" dirty="0"/>
              <a:t> Aileden uzaklaşma ve oyun başında geçirilen süre ile ilgili tartışmalar yaşanmaya başlandıysa, </a:t>
            </a:r>
          </a:p>
          <a:p>
            <a:pPr>
              <a:buFont typeface="Wingdings" panose="05000000000000000000" pitchFamily="2" charset="2"/>
              <a:buChar char="v"/>
            </a:pPr>
            <a:r>
              <a:rPr lang="tr-TR" sz="2000" dirty="0"/>
              <a:t>Oyun başında geçirilen fazla süre sonucu akademik başarının düşmesi, devamsızlık sorunları, arkadaşlık ilişkilerinin bozulması, uykusuz kalma sorunlarının görülmesi durumunda oyun bağımlığından söz edilebilir</a:t>
            </a:r>
          </a:p>
        </p:txBody>
      </p:sp>
      <p:pic>
        <p:nvPicPr>
          <p:cNvPr id="8" name="Resim 7">
            <a:extLst>
              <a:ext uri="{FF2B5EF4-FFF2-40B4-BE49-F238E27FC236}">
                <a16:creationId xmlns="" xmlns:a16="http://schemas.microsoft.com/office/drawing/2014/main" id="{44F89634-4805-4636-8C67-B4169E6E5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5443" y="1674537"/>
            <a:ext cx="4502426" cy="4502426"/>
          </a:xfrm>
          <a:prstGeom prst="rect">
            <a:avLst/>
          </a:prstGeom>
        </p:spPr>
      </p:pic>
    </p:spTree>
    <p:extLst>
      <p:ext uri="{BB962C8B-B14F-4D97-AF65-F5344CB8AC3E}">
        <p14:creationId xmlns:p14="http://schemas.microsoft.com/office/powerpoint/2010/main" val="369142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 xmlns:a16="http://schemas.microsoft.com/office/drawing/2014/main" id="{AFB7569C-026F-4FA7-9791-CBAC95763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6271" y="2486407"/>
            <a:ext cx="3634408" cy="4006467"/>
          </a:xfrm>
          <a:prstGeom prst="rect">
            <a:avLst/>
          </a:prstGeom>
        </p:spPr>
      </p:pic>
      <p:pic>
        <p:nvPicPr>
          <p:cNvPr id="5" name="Resim 4">
            <a:extLst>
              <a:ext uri="{FF2B5EF4-FFF2-40B4-BE49-F238E27FC236}">
                <a16:creationId xmlns="" xmlns:a16="http://schemas.microsoft.com/office/drawing/2014/main" id="{B473DDF2-E165-4288-B2B5-FEA426FD5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192" y="2970868"/>
            <a:ext cx="3906078" cy="3906078"/>
          </a:xfrm>
          <a:prstGeom prst="rect">
            <a:avLst/>
          </a:prstGeom>
        </p:spPr>
      </p:pic>
      <p:sp>
        <p:nvSpPr>
          <p:cNvPr id="2" name="Başlık 1">
            <a:extLst>
              <a:ext uri="{FF2B5EF4-FFF2-40B4-BE49-F238E27FC236}">
                <a16:creationId xmlns="" xmlns:a16="http://schemas.microsoft.com/office/drawing/2014/main" id="{8C7FFAE1-CB29-4B71-95E5-C3A07D6B0681}"/>
              </a:ext>
            </a:extLst>
          </p:cNvPr>
          <p:cNvSpPr>
            <a:spLocks noGrp="1"/>
          </p:cNvSpPr>
          <p:nvPr>
            <p:ph type="title"/>
          </p:nvPr>
        </p:nvSpPr>
        <p:spPr/>
        <p:txBody>
          <a:bodyPr/>
          <a:lstStyle/>
          <a:p>
            <a:pPr algn="ctr"/>
            <a:r>
              <a:rPr lang="tr-TR" b="1" dirty="0">
                <a:latin typeface="Ubuntu"/>
              </a:rPr>
              <a:t>Cep Telefonu, Tablet ve Bilgisayar Bağımlılığı;</a:t>
            </a:r>
          </a:p>
        </p:txBody>
      </p:sp>
      <p:sp>
        <p:nvSpPr>
          <p:cNvPr id="3" name="İçerik Yer Tutucusu 2">
            <a:extLst>
              <a:ext uri="{FF2B5EF4-FFF2-40B4-BE49-F238E27FC236}">
                <a16:creationId xmlns="" xmlns:a16="http://schemas.microsoft.com/office/drawing/2014/main" id="{CA9486B5-E2BD-4845-9E82-1FAF601916CA}"/>
              </a:ext>
            </a:extLst>
          </p:cNvPr>
          <p:cNvSpPr>
            <a:spLocks noGrp="1"/>
          </p:cNvSpPr>
          <p:nvPr>
            <p:ph idx="1"/>
          </p:nvPr>
        </p:nvSpPr>
        <p:spPr/>
        <p:txBody>
          <a:bodyPr>
            <a:normAutofit/>
          </a:bodyPr>
          <a:lstStyle/>
          <a:p>
            <a:pPr marL="0" indent="0">
              <a:buNone/>
            </a:pPr>
            <a:r>
              <a:rPr lang="tr-TR" sz="2000" dirty="0"/>
              <a:t>   İnternetin denetimsiz, sınırsız, amaçsız, uzun süreli ve sorumlulukları aksatacak şekilde kullanılması, fiziksel, sosyal, psikolojik ve zihinsel gelişimi olumsuz etkiler. </a:t>
            </a:r>
          </a:p>
        </p:txBody>
      </p:sp>
    </p:spTree>
    <p:extLst>
      <p:ext uri="{BB962C8B-B14F-4D97-AF65-F5344CB8AC3E}">
        <p14:creationId xmlns:p14="http://schemas.microsoft.com/office/powerpoint/2010/main" val="277701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900" decel="100000" fill="hold"/>
                                        <p:tgtEl>
                                          <p:spTgt spid="1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BE045D-C079-480C-9349-DE4F7D6CA212}"/>
              </a:ext>
            </a:extLst>
          </p:cNvPr>
          <p:cNvSpPr>
            <a:spLocks noGrp="1"/>
          </p:cNvSpPr>
          <p:nvPr>
            <p:ph type="title"/>
          </p:nvPr>
        </p:nvSpPr>
        <p:spPr/>
        <p:txBody>
          <a:bodyPr/>
          <a:lstStyle/>
          <a:p>
            <a:pPr algn="ctr"/>
            <a:r>
              <a:rPr lang="tr-TR" b="1" dirty="0">
                <a:latin typeface="Ubuntu"/>
              </a:rPr>
              <a:t>Zorbalık, İstismar ve Güvenlik Sorunları</a:t>
            </a:r>
          </a:p>
        </p:txBody>
      </p:sp>
      <p:sp>
        <p:nvSpPr>
          <p:cNvPr id="5" name="Metin kutusu 4">
            <a:extLst>
              <a:ext uri="{FF2B5EF4-FFF2-40B4-BE49-F238E27FC236}">
                <a16:creationId xmlns="" xmlns:a16="http://schemas.microsoft.com/office/drawing/2014/main" id="{09BB0A3F-8B6B-42D4-86AD-09CE66296BF0}"/>
              </a:ext>
            </a:extLst>
          </p:cNvPr>
          <p:cNvSpPr txBox="1"/>
          <p:nvPr/>
        </p:nvSpPr>
        <p:spPr>
          <a:xfrm>
            <a:off x="838200" y="1843950"/>
            <a:ext cx="5555973" cy="3170099"/>
          </a:xfrm>
          <a:prstGeom prst="rect">
            <a:avLst/>
          </a:prstGeom>
          <a:noFill/>
        </p:spPr>
        <p:txBody>
          <a:bodyPr wrap="square">
            <a:spAutoFit/>
          </a:bodyPr>
          <a:lstStyle/>
          <a:p>
            <a:r>
              <a:rPr lang="tr-TR" sz="2000" i="0" dirty="0">
                <a:solidFill>
                  <a:srgbClr val="333333"/>
                </a:solidFill>
                <a:effectLst/>
              </a:rPr>
              <a:t>Teknoloji</a:t>
            </a:r>
            <a:r>
              <a:rPr lang="tr-TR" sz="2000" dirty="0">
                <a:solidFill>
                  <a:srgbClr val="333333"/>
                </a:solidFill>
              </a:rPr>
              <a:t>nin zararları arasında aşırı kullanıma bağlı olmayan gizli tehditler de vardır;</a:t>
            </a:r>
          </a:p>
          <a:p>
            <a:endParaRPr lang="tr-TR" sz="2000" dirty="0">
              <a:solidFill>
                <a:srgbClr val="333333"/>
              </a:solidFill>
            </a:endParaRPr>
          </a:p>
          <a:p>
            <a:pPr marL="342900" indent="-342900">
              <a:buFont typeface="Wingdings" panose="05000000000000000000" pitchFamily="2" charset="2"/>
              <a:buChar char="v"/>
            </a:pPr>
            <a:r>
              <a:rPr lang="tr-TR" sz="2000" b="1" dirty="0">
                <a:solidFill>
                  <a:srgbClr val="333333"/>
                </a:solidFill>
              </a:rPr>
              <a:t>Siber Zorbalık</a:t>
            </a:r>
            <a:r>
              <a:rPr lang="tr-TR" sz="2000" dirty="0">
                <a:solidFill>
                  <a:srgbClr val="333333"/>
                </a:solidFill>
              </a:rPr>
              <a:t>; </a:t>
            </a:r>
            <a:r>
              <a:rPr lang="tr-TR" sz="2000" b="0" i="0" dirty="0">
                <a:solidFill>
                  <a:srgbClr val="4D5156"/>
                </a:solidFill>
                <a:effectLst/>
              </a:rPr>
              <a:t>bilgi ve iletişim teknolojilerini kullanarak bir birey ya da gruba yapılan teknik ya da ilişkisel tarzda zarar verme davranışlarıdır. </a:t>
            </a:r>
            <a:endParaRPr lang="tr-TR" sz="2000" dirty="0">
              <a:solidFill>
                <a:srgbClr val="333333"/>
              </a:solidFill>
            </a:endParaRPr>
          </a:p>
          <a:p>
            <a:endParaRPr lang="tr-TR" sz="2000" dirty="0">
              <a:solidFill>
                <a:srgbClr val="333333"/>
              </a:solidFill>
            </a:endParaRPr>
          </a:p>
          <a:p>
            <a:pPr marL="342900" indent="-342900">
              <a:buFont typeface="Wingdings" panose="05000000000000000000" pitchFamily="2" charset="2"/>
              <a:buChar char="v"/>
            </a:pPr>
            <a:endParaRPr lang="tr-TR" sz="2000" dirty="0">
              <a:solidFill>
                <a:srgbClr val="333333"/>
              </a:solidFill>
            </a:endParaRPr>
          </a:p>
          <a:p>
            <a:endParaRPr lang="tr-TR" sz="2000" dirty="0">
              <a:solidFill>
                <a:srgbClr val="333333"/>
              </a:solidFill>
            </a:endParaRPr>
          </a:p>
          <a:p>
            <a:pPr marL="342900" indent="-342900">
              <a:buFont typeface="Wingdings" panose="05000000000000000000" pitchFamily="2" charset="2"/>
              <a:buChar char="v"/>
            </a:pPr>
            <a:endParaRPr lang="tr-TR" sz="2000" b="1" dirty="0">
              <a:solidFill>
                <a:srgbClr val="333333"/>
              </a:solidFill>
            </a:endParaRPr>
          </a:p>
        </p:txBody>
      </p:sp>
      <p:pic>
        <p:nvPicPr>
          <p:cNvPr id="4" name="Resim 3">
            <a:extLst>
              <a:ext uri="{FF2B5EF4-FFF2-40B4-BE49-F238E27FC236}">
                <a16:creationId xmlns="" xmlns:a16="http://schemas.microsoft.com/office/drawing/2014/main" id="{1ABA4795-1DFD-4CC3-AC74-3D7CECA6D3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427" y="1873871"/>
            <a:ext cx="4177748" cy="4177748"/>
          </a:xfrm>
          <a:prstGeom prst="rect">
            <a:avLst/>
          </a:prstGeom>
          <a:ln>
            <a:noFill/>
          </a:ln>
          <a:effectLst>
            <a:softEdge rad="112500"/>
          </a:effectLst>
        </p:spPr>
      </p:pic>
    </p:spTree>
    <p:extLst>
      <p:ext uri="{BB962C8B-B14F-4D97-AF65-F5344CB8AC3E}">
        <p14:creationId xmlns:p14="http://schemas.microsoft.com/office/powerpoint/2010/main" val="25460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 xmlns:a16="http://schemas.microsoft.com/office/drawing/2014/main" id="{C9A5AFEA-1BCA-4DBD-859B-90EE4E1B3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2744" y="1702732"/>
            <a:ext cx="4790143" cy="4790143"/>
          </a:xfrm>
          <a:prstGeom prst="rect">
            <a:avLst/>
          </a:prstGeom>
        </p:spPr>
      </p:pic>
      <p:sp>
        <p:nvSpPr>
          <p:cNvPr id="2" name="Başlık 1">
            <a:extLst>
              <a:ext uri="{FF2B5EF4-FFF2-40B4-BE49-F238E27FC236}">
                <a16:creationId xmlns="" xmlns:a16="http://schemas.microsoft.com/office/drawing/2014/main" id="{AD5FEACE-94CC-4AB6-A028-BBF27BFFF006}"/>
              </a:ext>
            </a:extLst>
          </p:cNvPr>
          <p:cNvSpPr>
            <a:spLocks noGrp="1"/>
          </p:cNvSpPr>
          <p:nvPr>
            <p:ph type="title"/>
          </p:nvPr>
        </p:nvSpPr>
        <p:spPr>
          <a:xfrm>
            <a:off x="533401" y="1928881"/>
            <a:ext cx="6346756" cy="1649206"/>
          </a:xfrm>
        </p:spPr>
        <p:txBody>
          <a:bodyPr>
            <a:normAutofit fontScale="90000"/>
          </a:bodyPr>
          <a:lstStyle/>
          <a:p>
            <a:r>
              <a:rPr lang="tr-TR" sz="2200" b="1" dirty="0">
                <a:solidFill>
                  <a:srgbClr val="333333"/>
                </a:solidFill>
                <a:latin typeface="+mn-lt"/>
              </a:rPr>
              <a:t>İstismar; </a:t>
            </a:r>
            <a:br>
              <a:rPr lang="tr-TR" sz="2200" b="1" dirty="0">
                <a:solidFill>
                  <a:srgbClr val="333333"/>
                </a:solidFill>
                <a:latin typeface="+mn-lt"/>
              </a:rPr>
            </a:br>
            <a:r>
              <a:rPr lang="tr-TR" sz="2200" dirty="0">
                <a:solidFill>
                  <a:srgbClr val="333333"/>
                </a:solidFill>
                <a:latin typeface="+mn-lt"/>
              </a:rPr>
              <a:t>Sanal ortamda kötü niyetli kişi veya gruplar tarafından mağdurun </a:t>
            </a:r>
            <a:r>
              <a:rPr lang="tr-TR" sz="2200" b="0" i="0" dirty="0">
                <a:solidFill>
                  <a:srgbClr val="000000"/>
                </a:solidFill>
                <a:effectLst/>
                <a:latin typeface="+mn-lt"/>
              </a:rPr>
              <a:t>fiziksel ya da psikolojik gelişimini olumsuz olarak etkileyen davranışlardır.</a:t>
            </a:r>
            <a:r>
              <a:rPr lang="tr-TR" sz="2200" dirty="0">
                <a:solidFill>
                  <a:srgbClr val="333333"/>
                </a:solidFill>
                <a:latin typeface="+mn-lt"/>
              </a:rPr>
              <a:t> </a:t>
            </a:r>
            <a:r>
              <a:rPr lang="tr-TR" sz="4400" dirty="0">
                <a:solidFill>
                  <a:srgbClr val="333333"/>
                </a:solidFill>
              </a:rPr>
              <a:t/>
            </a:r>
            <a:br>
              <a:rPr lang="tr-TR" sz="4400" dirty="0">
                <a:solidFill>
                  <a:srgbClr val="333333"/>
                </a:solidFill>
              </a:rPr>
            </a:br>
            <a:endParaRPr lang="tr-TR" dirty="0"/>
          </a:p>
        </p:txBody>
      </p:sp>
      <p:sp>
        <p:nvSpPr>
          <p:cNvPr id="4" name="Başlık 1">
            <a:extLst>
              <a:ext uri="{FF2B5EF4-FFF2-40B4-BE49-F238E27FC236}">
                <a16:creationId xmlns="" xmlns:a16="http://schemas.microsoft.com/office/drawing/2014/main" id="{619E3F20-8836-40DF-AA83-AF0659DE114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Ubuntu"/>
              </a:rPr>
              <a:t>Zorbalık, İstismar ve Güvenlik Sorunları</a:t>
            </a:r>
          </a:p>
        </p:txBody>
      </p:sp>
    </p:spTree>
    <p:extLst>
      <p:ext uri="{BB962C8B-B14F-4D97-AF65-F5344CB8AC3E}">
        <p14:creationId xmlns:p14="http://schemas.microsoft.com/office/powerpoint/2010/main" val="31431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38A190D-93D0-48C1-8C94-AFF16D3019FF}"/>
              </a:ext>
            </a:extLst>
          </p:cNvPr>
          <p:cNvSpPr>
            <a:spLocks noGrp="1"/>
          </p:cNvSpPr>
          <p:nvPr>
            <p:ph type="title"/>
          </p:nvPr>
        </p:nvSpPr>
        <p:spPr>
          <a:xfrm>
            <a:off x="639417" y="1968638"/>
            <a:ext cx="6172200" cy="2576858"/>
          </a:xfrm>
        </p:spPr>
        <p:txBody>
          <a:bodyPr>
            <a:normAutofit/>
          </a:bodyPr>
          <a:lstStyle/>
          <a:p>
            <a:r>
              <a:rPr lang="tr-TR" sz="2200" b="1" dirty="0">
                <a:solidFill>
                  <a:srgbClr val="333333"/>
                </a:solidFill>
                <a:latin typeface="+mn-lt"/>
              </a:rPr>
              <a:t>Güvenlik Sorunları;</a:t>
            </a:r>
            <a:br>
              <a:rPr lang="tr-TR" sz="2200" b="1" dirty="0">
                <a:solidFill>
                  <a:srgbClr val="333333"/>
                </a:solidFill>
                <a:latin typeface="+mn-lt"/>
              </a:rPr>
            </a:br>
            <a:r>
              <a:rPr lang="tr-TR" sz="2200" b="1" i="0" dirty="0">
                <a:solidFill>
                  <a:srgbClr val="000000"/>
                </a:solidFill>
                <a:effectLst/>
                <a:latin typeface="+mn-lt"/>
              </a:rPr>
              <a:t> </a:t>
            </a:r>
            <a:r>
              <a:rPr lang="tr-TR" sz="2200" i="0" dirty="0">
                <a:solidFill>
                  <a:srgbClr val="000000"/>
                </a:solidFill>
                <a:effectLst/>
                <a:latin typeface="+mn-lt"/>
              </a:rPr>
              <a:t>Sanal Güvenlik en kaba anlatımıyla internet ortamındaki tehlikelere karşı korunmaktır. Bu tehlikeler, virüsler, sakıncalı site ve içerikler ayrıca kötü niyetli internet kullanıcıları olabilir. Bu tehlikelerin hepsi sanal ortamda karşımıza çıkabilir. </a:t>
            </a:r>
            <a:r>
              <a:rPr lang="tr-TR" sz="4400" dirty="0"/>
              <a:t/>
            </a:r>
            <a:br>
              <a:rPr lang="tr-TR" sz="4400" dirty="0"/>
            </a:br>
            <a:endParaRPr lang="tr-TR" dirty="0"/>
          </a:p>
        </p:txBody>
      </p:sp>
      <p:sp>
        <p:nvSpPr>
          <p:cNvPr id="4" name="Başlık 1">
            <a:extLst>
              <a:ext uri="{FF2B5EF4-FFF2-40B4-BE49-F238E27FC236}">
                <a16:creationId xmlns="" xmlns:a16="http://schemas.microsoft.com/office/drawing/2014/main" id="{63FCC57B-C949-48FB-8C05-1E7324548AD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latin typeface="Ubuntu"/>
              </a:rPr>
              <a:t>Zorbalık, İstismar ve Güvenlik Sorunları</a:t>
            </a:r>
          </a:p>
        </p:txBody>
      </p:sp>
      <p:pic>
        <p:nvPicPr>
          <p:cNvPr id="6" name="Resim 5">
            <a:extLst>
              <a:ext uri="{FF2B5EF4-FFF2-40B4-BE49-F238E27FC236}">
                <a16:creationId xmlns="" xmlns:a16="http://schemas.microsoft.com/office/drawing/2014/main" id="{D86F681F-3293-4E31-A0C5-1268193FC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526" y="1421813"/>
            <a:ext cx="4289874" cy="4289874"/>
          </a:xfrm>
          <a:prstGeom prst="rect">
            <a:avLst/>
          </a:prstGeom>
        </p:spPr>
      </p:pic>
    </p:spTree>
    <p:extLst>
      <p:ext uri="{BB962C8B-B14F-4D97-AF65-F5344CB8AC3E}">
        <p14:creationId xmlns:p14="http://schemas.microsoft.com/office/powerpoint/2010/main" val="31693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CC5B589F-81FB-4D33-8C31-3DD3EED2F3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597" r="435" b="24458"/>
          <a:stretch/>
        </p:blipFill>
        <p:spPr>
          <a:xfrm>
            <a:off x="6066352" y="3345070"/>
            <a:ext cx="6125648" cy="3513276"/>
          </a:xfrm>
          <a:prstGeom prst="rect">
            <a:avLst/>
          </a:prstGeom>
        </p:spPr>
      </p:pic>
      <p:sp>
        <p:nvSpPr>
          <p:cNvPr id="2" name="Başlık 1">
            <a:extLst>
              <a:ext uri="{FF2B5EF4-FFF2-40B4-BE49-F238E27FC236}">
                <a16:creationId xmlns="" xmlns:a16="http://schemas.microsoft.com/office/drawing/2014/main" id="{2B83D78C-1E12-4F4F-A9BE-697CC423A4B8}"/>
              </a:ext>
            </a:extLst>
          </p:cNvPr>
          <p:cNvSpPr>
            <a:spLocks noGrp="1"/>
          </p:cNvSpPr>
          <p:nvPr>
            <p:ph type="title"/>
          </p:nvPr>
        </p:nvSpPr>
        <p:spPr/>
        <p:txBody>
          <a:bodyPr/>
          <a:lstStyle/>
          <a:p>
            <a:pPr algn="ctr"/>
            <a:r>
              <a:rPr lang="tr-TR" dirty="0">
                <a:latin typeface="Ubuntu"/>
              </a:rPr>
              <a:t>Sanal Ortamdaki Tehlikelerden Korunmak İçin Ne Yapmalıyız?</a:t>
            </a:r>
          </a:p>
        </p:txBody>
      </p:sp>
      <p:sp>
        <p:nvSpPr>
          <p:cNvPr id="3" name="İçerik Yer Tutucusu 2">
            <a:extLst>
              <a:ext uri="{FF2B5EF4-FFF2-40B4-BE49-F238E27FC236}">
                <a16:creationId xmlns="" xmlns:a16="http://schemas.microsoft.com/office/drawing/2014/main" id="{BF364ED0-5913-4FDE-8896-E9AB0EFC704D}"/>
              </a:ext>
            </a:extLst>
          </p:cNvPr>
          <p:cNvSpPr>
            <a:spLocks noGrp="1"/>
          </p:cNvSpPr>
          <p:nvPr>
            <p:ph idx="1"/>
          </p:nvPr>
        </p:nvSpPr>
        <p:spPr/>
        <p:txBody>
          <a:bodyPr>
            <a:normAutofit/>
          </a:bodyPr>
          <a:lstStyle/>
          <a:p>
            <a:pPr>
              <a:buFont typeface="Wingdings" panose="05000000000000000000" pitchFamily="2" charset="2"/>
              <a:buChar char="v"/>
            </a:pPr>
            <a:r>
              <a:rPr lang="tr-TR" sz="2000" b="0" i="0" dirty="0">
                <a:solidFill>
                  <a:srgbClr val="292929"/>
                </a:solidFill>
                <a:effectLst/>
              </a:rPr>
              <a:t>İsmini, okulunu, yaşını, telefon numaranı ya da ev adresini PAYLAŞMA</a:t>
            </a:r>
          </a:p>
          <a:p>
            <a:pPr>
              <a:buFont typeface="Wingdings" panose="05000000000000000000" pitchFamily="2" charset="2"/>
              <a:buChar char="v"/>
            </a:pPr>
            <a:r>
              <a:rPr lang="tr-TR" sz="2000" b="0" i="0" dirty="0">
                <a:solidFill>
                  <a:srgbClr val="292929"/>
                </a:solidFill>
                <a:effectLst/>
              </a:rPr>
              <a:t>Tanımadıklarına asla FOTOĞRAFINI gönderme</a:t>
            </a:r>
          </a:p>
          <a:p>
            <a:pPr>
              <a:buFont typeface="Wingdings" panose="05000000000000000000" pitchFamily="2" charset="2"/>
              <a:buChar char="v"/>
            </a:pPr>
            <a:r>
              <a:rPr lang="tr-TR" sz="2000" b="0" i="0" dirty="0">
                <a:solidFill>
                  <a:srgbClr val="292929"/>
                </a:solidFill>
                <a:effectLst/>
              </a:rPr>
              <a:t>Gerçek hayatta yapmayacakları hiçbir şeyi online yapma</a:t>
            </a:r>
          </a:p>
          <a:p>
            <a:pPr>
              <a:buFont typeface="Wingdings" panose="05000000000000000000" pitchFamily="2" charset="2"/>
              <a:buChar char="v"/>
            </a:pPr>
            <a:r>
              <a:rPr lang="tr-TR" sz="2000" b="0" i="0" dirty="0">
                <a:solidFill>
                  <a:srgbClr val="292929"/>
                </a:solidFill>
                <a:effectLst/>
              </a:rPr>
              <a:t>Şifreni (aile dışında) kimseye söyleme</a:t>
            </a:r>
          </a:p>
          <a:p>
            <a:pPr>
              <a:buFont typeface="Wingdings" panose="05000000000000000000" pitchFamily="2" charset="2"/>
              <a:buChar char="v"/>
            </a:pPr>
            <a:r>
              <a:rPr lang="it-IT" sz="2000" b="0" i="0" dirty="0">
                <a:solidFill>
                  <a:srgbClr val="292929"/>
                </a:solidFill>
                <a:effectLst/>
              </a:rPr>
              <a:t>Yabancılardan gelen e postaları açma;</a:t>
            </a:r>
          </a:p>
        </p:txBody>
      </p:sp>
    </p:spTree>
    <p:extLst>
      <p:ext uri="{BB962C8B-B14F-4D97-AF65-F5344CB8AC3E}">
        <p14:creationId xmlns:p14="http://schemas.microsoft.com/office/powerpoint/2010/main" val="17407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3C66C68-FD7B-43CE-B4D8-9A75CEE57ADF}"/>
              </a:ext>
            </a:extLst>
          </p:cNvPr>
          <p:cNvSpPr>
            <a:spLocks noGrp="1"/>
          </p:cNvSpPr>
          <p:nvPr>
            <p:ph type="title"/>
          </p:nvPr>
        </p:nvSpPr>
        <p:spPr/>
        <p:txBody>
          <a:bodyPr/>
          <a:lstStyle/>
          <a:p>
            <a:pPr algn="ctr"/>
            <a:r>
              <a:rPr lang="tr-TR" dirty="0">
                <a:latin typeface="Ubuntu"/>
              </a:rPr>
              <a:t>Sanal Ortamdaki Tehlikelerden Korunmak İçin Ne Yapmalıyız?</a:t>
            </a:r>
            <a:endParaRPr lang="tr-TR" dirty="0"/>
          </a:p>
        </p:txBody>
      </p:sp>
      <p:sp>
        <p:nvSpPr>
          <p:cNvPr id="3" name="İçerik Yer Tutucusu 2">
            <a:extLst>
              <a:ext uri="{FF2B5EF4-FFF2-40B4-BE49-F238E27FC236}">
                <a16:creationId xmlns="" xmlns:a16="http://schemas.microsoft.com/office/drawing/2014/main" id="{B59CB114-68BE-40FA-93A0-5B13268C11AC}"/>
              </a:ext>
            </a:extLst>
          </p:cNvPr>
          <p:cNvSpPr>
            <a:spLocks noGrp="1"/>
          </p:cNvSpPr>
          <p:nvPr>
            <p:ph idx="1"/>
          </p:nvPr>
        </p:nvSpPr>
        <p:spPr/>
        <p:txBody>
          <a:bodyPr/>
          <a:lstStyle/>
          <a:p>
            <a:pPr>
              <a:buFont typeface="Wingdings" panose="05000000000000000000" pitchFamily="2" charset="2"/>
              <a:buChar char="v"/>
            </a:pPr>
            <a:r>
              <a:rPr lang="tr-TR" sz="2000" b="0" i="0" dirty="0">
                <a:solidFill>
                  <a:srgbClr val="292929"/>
                </a:solidFill>
                <a:effectLst/>
              </a:rPr>
              <a:t>Yabancılardan uzak dur: Kimliklerini gizleyen insanlar olabilir, bilmediğin birine yanıt yazma ve ailene haber ver.</a:t>
            </a:r>
          </a:p>
          <a:p>
            <a:pPr>
              <a:buFont typeface="Wingdings" panose="05000000000000000000" pitchFamily="2" charset="2"/>
              <a:buChar char="v"/>
            </a:pPr>
            <a:r>
              <a:rPr lang="tr-TR" sz="2000" b="0" i="0" dirty="0">
                <a:solidFill>
                  <a:srgbClr val="292929"/>
                </a:solidFill>
                <a:effectLst/>
              </a:rPr>
              <a:t>Online olunduğunda artık ‘kişiye özel’ diye bir şey olmadığını bil.</a:t>
            </a:r>
          </a:p>
          <a:p>
            <a:pPr>
              <a:buFont typeface="Wingdings" panose="05000000000000000000" pitchFamily="2" charset="2"/>
              <a:buChar char="v"/>
            </a:pPr>
            <a:r>
              <a:rPr lang="tr-TR" sz="2000" b="0" i="0" dirty="0">
                <a:solidFill>
                  <a:srgbClr val="292929"/>
                </a:solidFill>
                <a:effectLst/>
              </a:rPr>
              <a:t>Yaşına uygun sitelerde gez</a:t>
            </a:r>
          </a:p>
          <a:p>
            <a:pPr>
              <a:buFont typeface="Wingdings" panose="05000000000000000000" pitchFamily="2" charset="2"/>
              <a:buChar char="v"/>
            </a:pPr>
            <a:r>
              <a:rPr lang="tr-TR" sz="2000" b="0" i="0" dirty="0">
                <a:solidFill>
                  <a:srgbClr val="292929"/>
                </a:solidFill>
                <a:effectLst/>
              </a:rPr>
              <a:t>Hoşuna gitmeyen, seni rahatsız eden bir şey olduğunda hemen bir büyüğe haber ver</a:t>
            </a:r>
          </a:p>
          <a:p>
            <a:pPr>
              <a:buFont typeface="Wingdings" panose="05000000000000000000" pitchFamily="2" charset="2"/>
              <a:buChar char="v"/>
            </a:pPr>
            <a:endParaRPr lang="tr-TR" dirty="0"/>
          </a:p>
          <a:p>
            <a:pPr>
              <a:buFont typeface="Wingdings" panose="05000000000000000000" pitchFamily="2" charset="2"/>
              <a:buChar char="v"/>
            </a:pPr>
            <a:endParaRPr lang="tr-TR" b="0" i="0" dirty="0">
              <a:solidFill>
                <a:srgbClr val="292929"/>
              </a:solidFill>
              <a:effectLst/>
              <a:latin typeface="Poppins"/>
            </a:endParaRPr>
          </a:p>
          <a:p>
            <a:pPr>
              <a:buFont typeface="Wingdings" panose="05000000000000000000" pitchFamily="2" charset="2"/>
              <a:buChar char="v"/>
            </a:pPr>
            <a:endParaRPr lang="tr-TR" dirty="0"/>
          </a:p>
        </p:txBody>
      </p:sp>
      <p:pic>
        <p:nvPicPr>
          <p:cNvPr id="5" name="Resim 4">
            <a:extLst>
              <a:ext uri="{FF2B5EF4-FFF2-40B4-BE49-F238E27FC236}">
                <a16:creationId xmlns="" xmlns:a16="http://schemas.microsoft.com/office/drawing/2014/main" id="{56C62E1A-C8E1-41CB-B72B-F0FE88C1BB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729"/>
          <a:stretch/>
        </p:blipFill>
        <p:spPr>
          <a:xfrm>
            <a:off x="8242853" y="4179184"/>
            <a:ext cx="3379304" cy="2678816"/>
          </a:xfrm>
          <a:prstGeom prst="ellipse">
            <a:avLst/>
          </a:prstGeom>
          <a:ln>
            <a:noFill/>
          </a:ln>
          <a:effectLst>
            <a:softEdge rad="112500"/>
          </a:effectLst>
        </p:spPr>
      </p:pic>
    </p:spTree>
    <p:extLst>
      <p:ext uri="{BB962C8B-B14F-4D97-AF65-F5344CB8AC3E}">
        <p14:creationId xmlns:p14="http://schemas.microsoft.com/office/powerpoint/2010/main" val="6806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8C13BA0-2FA4-4038-A25B-25F1F3D27E2A}"/>
              </a:ext>
            </a:extLst>
          </p:cNvPr>
          <p:cNvSpPr>
            <a:spLocks noGrp="1"/>
          </p:cNvSpPr>
          <p:nvPr>
            <p:ph type="title"/>
          </p:nvPr>
        </p:nvSpPr>
        <p:spPr/>
        <p:txBody>
          <a:bodyPr/>
          <a:lstStyle/>
          <a:p>
            <a:pPr algn="ctr"/>
            <a:r>
              <a:rPr lang="tr-TR" b="1" dirty="0">
                <a:latin typeface="Ubuntu"/>
              </a:rPr>
              <a:t>Teknoloji ile ne kadar zaman geçirmeliyiz?</a:t>
            </a:r>
          </a:p>
        </p:txBody>
      </p:sp>
      <p:pic>
        <p:nvPicPr>
          <p:cNvPr id="5" name="İçerik Yer Tutucusu 4">
            <a:extLst>
              <a:ext uri="{FF2B5EF4-FFF2-40B4-BE49-F238E27FC236}">
                <a16:creationId xmlns="" xmlns:a16="http://schemas.microsoft.com/office/drawing/2014/main" id="{D88B3C1C-A390-4F6B-97F5-6FFC141316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7136" y="1864347"/>
            <a:ext cx="2387354" cy="1712705"/>
          </a:xfrm>
        </p:spPr>
      </p:pic>
      <p:pic>
        <p:nvPicPr>
          <p:cNvPr id="6" name="İçerik Yer Tutucusu 4">
            <a:extLst>
              <a:ext uri="{FF2B5EF4-FFF2-40B4-BE49-F238E27FC236}">
                <a16:creationId xmlns="" xmlns:a16="http://schemas.microsoft.com/office/drawing/2014/main" id="{F2797B6D-6486-481C-9AD3-7949F6C84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0606" y="1864348"/>
            <a:ext cx="2387354" cy="1712705"/>
          </a:xfrm>
          <a:prstGeom prst="rect">
            <a:avLst/>
          </a:prstGeom>
        </p:spPr>
      </p:pic>
      <p:pic>
        <p:nvPicPr>
          <p:cNvPr id="7" name="İçerik Yer Tutucusu 4">
            <a:extLst>
              <a:ext uri="{FF2B5EF4-FFF2-40B4-BE49-F238E27FC236}">
                <a16:creationId xmlns="" xmlns:a16="http://schemas.microsoft.com/office/drawing/2014/main" id="{611681B6-D79B-4FB3-9B7F-7C5F12DAE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116" y="1864348"/>
            <a:ext cx="2387354" cy="1712705"/>
          </a:xfrm>
          <a:prstGeom prst="rect">
            <a:avLst/>
          </a:prstGeom>
        </p:spPr>
      </p:pic>
      <p:pic>
        <p:nvPicPr>
          <p:cNvPr id="8" name="İçerik Yer Tutucusu 4">
            <a:extLst>
              <a:ext uri="{FF2B5EF4-FFF2-40B4-BE49-F238E27FC236}">
                <a16:creationId xmlns="" xmlns:a16="http://schemas.microsoft.com/office/drawing/2014/main" id="{57736AD4-1BEC-4D93-9F47-D205E9BCED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1626" y="1864348"/>
            <a:ext cx="2387354" cy="1712705"/>
          </a:xfrm>
          <a:prstGeom prst="rect">
            <a:avLst/>
          </a:prstGeom>
        </p:spPr>
      </p:pic>
      <p:sp>
        <p:nvSpPr>
          <p:cNvPr id="10" name="Metin kutusu 9">
            <a:extLst>
              <a:ext uri="{FF2B5EF4-FFF2-40B4-BE49-F238E27FC236}">
                <a16:creationId xmlns="" xmlns:a16="http://schemas.microsoft.com/office/drawing/2014/main" id="{C98ABBD8-97D6-47A1-8230-C64FADAB1194}"/>
              </a:ext>
            </a:extLst>
          </p:cNvPr>
          <p:cNvSpPr txBox="1"/>
          <p:nvPr/>
        </p:nvSpPr>
        <p:spPr>
          <a:xfrm>
            <a:off x="736871" y="4136839"/>
            <a:ext cx="2387354" cy="923330"/>
          </a:xfrm>
          <a:prstGeom prst="rect">
            <a:avLst/>
          </a:prstGeom>
          <a:noFill/>
        </p:spPr>
        <p:txBody>
          <a:bodyPr wrap="square">
            <a:spAutoFit/>
          </a:bodyPr>
          <a:lstStyle/>
          <a:p>
            <a:pPr algn="ctr"/>
            <a:r>
              <a:rPr lang="tr-TR" b="1" i="0" dirty="0">
                <a:solidFill>
                  <a:srgbClr val="3A3A3C"/>
                </a:solidFill>
                <a:effectLst/>
                <a:latin typeface="Ubuntu"/>
              </a:rPr>
              <a:t>Okul Öncesi</a:t>
            </a:r>
          </a:p>
          <a:p>
            <a:pPr algn="ctr"/>
            <a:r>
              <a:rPr lang="tr-TR" b="0" i="0" dirty="0">
                <a:solidFill>
                  <a:srgbClr val="3A3A3C"/>
                </a:solidFill>
                <a:effectLst/>
                <a:latin typeface="Ubuntu"/>
              </a:rPr>
              <a:t>Yaş grubu günde</a:t>
            </a:r>
          </a:p>
          <a:p>
            <a:pPr algn="ctr"/>
            <a:r>
              <a:rPr lang="tr-TR" b="1" i="0" dirty="0">
                <a:solidFill>
                  <a:srgbClr val="00AE42"/>
                </a:solidFill>
                <a:effectLst/>
                <a:latin typeface="Ubuntu"/>
              </a:rPr>
              <a:t>30 dakika</a:t>
            </a:r>
          </a:p>
        </p:txBody>
      </p:sp>
      <p:sp>
        <p:nvSpPr>
          <p:cNvPr id="12" name="Metin kutusu 11">
            <a:extLst>
              <a:ext uri="{FF2B5EF4-FFF2-40B4-BE49-F238E27FC236}">
                <a16:creationId xmlns="" xmlns:a16="http://schemas.microsoft.com/office/drawing/2014/main" id="{179D96AB-565F-4D57-936F-16841C1E8D8C}"/>
              </a:ext>
            </a:extLst>
          </p:cNvPr>
          <p:cNvSpPr txBox="1"/>
          <p:nvPr/>
        </p:nvSpPr>
        <p:spPr>
          <a:xfrm>
            <a:off x="3735494" y="3998339"/>
            <a:ext cx="2239617" cy="1200329"/>
          </a:xfrm>
          <a:prstGeom prst="rect">
            <a:avLst/>
          </a:prstGeom>
          <a:noFill/>
        </p:spPr>
        <p:txBody>
          <a:bodyPr wrap="square">
            <a:spAutoFit/>
          </a:bodyPr>
          <a:lstStyle/>
          <a:p>
            <a:pPr algn="ctr"/>
            <a:r>
              <a:rPr lang="tr-TR" b="1" i="0" dirty="0">
                <a:solidFill>
                  <a:srgbClr val="3A3A3C"/>
                </a:solidFill>
                <a:effectLst/>
                <a:latin typeface="Ubuntu"/>
              </a:rPr>
              <a:t>İlköğretimin</a:t>
            </a:r>
          </a:p>
          <a:p>
            <a:pPr algn="ctr"/>
            <a:r>
              <a:rPr lang="tr-TR" b="0" i="0" dirty="0">
                <a:solidFill>
                  <a:srgbClr val="3A3A3C"/>
                </a:solidFill>
                <a:effectLst/>
                <a:latin typeface="Ubuntu"/>
              </a:rPr>
              <a:t>İlk dört yılında</a:t>
            </a:r>
            <a:br>
              <a:rPr lang="tr-TR" b="0" i="0" dirty="0">
                <a:solidFill>
                  <a:srgbClr val="3A3A3C"/>
                </a:solidFill>
                <a:effectLst/>
                <a:latin typeface="Ubuntu"/>
              </a:rPr>
            </a:br>
            <a:r>
              <a:rPr lang="tr-TR" b="0" i="0" dirty="0">
                <a:solidFill>
                  <a:srgbClr val="3A3A3C"/>
                </a:solidFill>
                <a:effectLst/>
                <a:latin typeface="Ubuntu"/>
              </a:rPr>
              <a:t>günde 45 dakika</a:t>
            </a:r>
          </a:p>
          <a:p>
            <a:pPr algn="ctr"/>
            <a:r>
              <a:rPr lang="tr-TR" b="1" i="0" dirty="0">
                <a:solidFill>
                  <a:srgbClr val="00AE42"/>
                </a:solidFill>
                <a:effectLst/>
                <a:latin typeface="Ubuntu"/>
              </a:rPr>
              <a:t>45 dakika</a:t>
            </a:r>
          </a:p>
        </p:txBody>
      </p:sp>
      <p:sp>
        <p:nvSpPr>
          <p:cNvPr id="14" name="Metin kutusu 13">
            <a:extLst>
              <a:ext uri="{FF2B5EF4-FFF2-40B4-BE49-F238E27FC236}">
                <a16:creationId xmlns="" xmlns:a16="http://schemas.microsoft.com/office/drawing/2014/main" id="{AAD88C2E-1921-42BE-91EA-EAC065BD9E7E}"/>
              </a:ext>
            </a:extLst>
          </p:cNvPr>
          <p:cNvSpPr txBox="1"/>
          <p:nvPr/>
        </p:nvSpPr>
        <p:spPr>
          <a:xfrm>
            <a:off x="6489984" y="3998339"/>
            <a:ext cx="2239617" cy="1200329"/>
          </a:xfrm>
          <a:prstGeom prst="rect">
            <a:avLst/>
          </a:prstGeom>
          <a:noFill/>
        </p:spPr>
        <p:txBody>
          <a:bodyPr wrap="square">
            <a:spAutoFit/>
          </a:bodyPr>
          <a:lstStyle/>
          <a:p>
            <a:pPr algn="ctr"/>
            <a:r>
              <a:rPr lang="tr-TR" b="1" i="0" dirty="0">
                <a:solidFill>
                  <a:srgbClr val="3A3A3C"/>
                </a:solidFill>
                <a:effectLst/>
                <a:latin typeface="Ubuntu"/>
              </a:rPr>
              <a:t>İlköğretimin</a:t>
            </a:r>
          </a:p>
          <a:p>
            <a:pPr algn="ctr"/>
            <a:r>
              <a:rPr lang="tr-TR" b="0" i="0" dirty="0">
                <a:solidFill>
                  <a:srgbClr val="3A3A3C"/>
                </a:solidFill>
                <a:effectLst/>
                <a:latin typeface="Ubuntu"/>
              </a:rPr>
              <a:t>İkinci dört yılında</a:t>
            </a:r>
            <a:br>
              <a:rPr lang="tr-TR" b="0" i="0" dirty="0">
                <a:solidFill>
                  <a:srgbClr val="3A3A3C"/>
                </a:solidFill>
                <a:effectLst/>
                <a:latin typeface="Ubuntu"/>
              </a:rPr>
            </a:br>
            <a:r>
              <a:rPr lang="tr-TR" b="0" i="0" dirty="0">
                <a:solidFill>
                  <a:srgbClr val="3A3A3C"/>
                </a:solidFill>
                <a:effectLst/>
                <a:latin typeface="Ubuntu"/>
              </a:rPr>
              <a:t>günde 1 saat</a:t>
            </a:r>
          </a:p>
          <a:p>
            <a:pPr algn="ctr"/>
            <a:r>
              <a:rPr lang="tr-TR" b="1" i="0" dirty="0">
                <a:solidFill>
                  <a:srgbClr val="00AE42"/>
                </a:solidFill>
                <a:effectLst/>
                <a:latin typeface="Ubuntu"/>
              </a:rPr>
              <a:t>1 saat</a:t>
            </a:r>
          </a:p>
        </p:txBody>
      </p:sp>
      <p:sp>
        <p:nvSpPr>
          <p:cNvPr id="16" name="Metin kutusu 15">
            <a:extLst>
              <a:ext uri="{FF2B5EF4-FFF2-40B4-BE49-F238E27FC236}">
                <a16:creationId xmlns="" xmlns:a16="http://schemas.microsoft.com/office/drawing/2014/main" id="{D2E85F86-AC60-43D6-A174-37375434EAF1}"/>
              </a:ext>
            </a:extLst>
          </p:cNvPr>
          <p:cNvSpPr txBox="1"/>
          <p:nvPr/>
        </p:nvSpPr>
        <p:spPr>
          <a:xfrm>
            <a:off x="9489639" y="3998339"/>
            <a:ext cx="1749287" cy="923330"/>
          </a:xfrm>
          <a:prstGeom prst="rect">
            <a:avLst/>
          </a:prstGeom>
          <a:noFill/>
        </p:spPr>
        <p:txBody>
          <a:bodyPr wrap="square">
            <a:spAutoFit/>
          </a:bodyPr>
          <a:lstStyle/>
          <a:p>
            <a:pPr algn="ctr"/>
            <a:r>
              <a:rPr lang="fi-FI" b="1" i="0" dirty="0">
                <a:solidFill>
                  <a:srgbClr val="3A3A3C"/>
                </a:solidFill>
                <a:effectLst/>
                <a:latin typeface="Ubuntu"/>
              </a:rPr>
              <a:t>Lise Çağında</a:t>
            </a:r>
          </a:p>
          <a:p>
            <a:pPr algn="ctr"/>
            <a:r>
              <a:rPr lang="fi-FI" b="0" i="0" dirty="0">
                <a:solidFill>
                  <a:srgbClr val="3A3A3C"/>
                </a:solidFill>
                <a:effectLst/>
                <a:latin typeface="Ubuntu"/>
              </a:rPr>
              <a:t>Günde 2 saat</a:t>
            </a:r>
          </a:p>
          <a:p>
            <a:pPr algn="ctr"/>
            <a:r>
              <a:rPr lang="fi-FI" b="1" i="0" dirty="0">
                <a:solidFill>
                  <a:srgbClr val="00AE42"/>
                </a:solidFill>
                <a:effectLst/>
                <a:latin typeface="Ubuntu"/>
              </a:rPr>
              <a:t>2 saa</a:t>
            </a:r>
            <a:r>
              <a:rPr lang="tr-TR" b="1" i="0" dirty="0">
                <a:solidFill>
                  <a:srgbClr val="00AE42"/>
                </a:solidFill>
                <a:effectLst/>
                <a:latin typeface="Ubuntu"/>
              </a:rPr>
              <a:t>t</a:t>
            </a:r>
            <a:endParaRPr lang="fi-FI" b="1" i="0" dirty="0">
              <a:solidFill>
                <a:srgbClr val="00AE42"/>
              </a:solidFill>
              <a:effectLst/>
              <a:latin typeface="Ubuntu"/>
            </a:endParaRPr>
          </a:p>
        </p:txBody>
      </p:sp>
    </p:spTree>
    <p:extLst>
      <p:ext uri="{BB962C8B-B14F-4D97-AF65-F5344CB8AC3E}">
        <p14:creationId xmlns:p14="http://schemas.microsoft.com/office/powerpoint/2010/main" val="12805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12"/>
                                        </p:tgtEl>
                                        <p:attrNameLst>
                                          <p:attrName>r</p:attrName>
                                        </p:attrNameLst>
                                      </p:cBhvr>
                                    </p:animRot>
                                    <p:animRot by="-240000">
                                      <p:cBhvr>
                                        <p:cTn id="20" dur="200" fill="hold">
                                          <p:stCondLst>
                                            <p:cond delay="200"/>
                                          </p:stCondLst>
                                        </p:cTn>
                                        <p:tgtEl>
                                          <p:spTgt spid="12"/>
                                        </p:tgtEl>
                                        <p:attrNameLst>
                                          <p:attrName>r</p:attrName>
                                        </p:attrNameLst>
                                      </p:cBhvr>
                                    </p:animRot>
                                    <p:animRot by="240000">
                                      <p:cBhvr>
                                        <p:cTn id="21" dur="200" fill="hold">
                                          <p:stCondLst>
                                            <p:cond delay="400"/>
                                          </p:stCondLst>
                                        </p:cTn>
                                        <p:tgtEl>
                                          <p:spTgt spid="12"/>
                                        </p:tgtEl>
                                        <p:attrNameLst>
                                          <p:attrName>r</p:attrName>
                                        </p:attrNameLst>
                                      </p:cBhvr>
                                    </p:animRot>
                                    <p:animRot by="-240000">
                                      <p:cBhvr>
                                        <p:cTn id="22" dur="200" fill="hold">
                                          <p:stCondLst>
                                            <p:cond delay="600"/>
                                          </p:stCondLst>
                                        </p:cTn>
                                        <p:tgtEl>
                                          <p:spTgt spid="12"/>
                                        </p:tgtEl>
                                        <p:attrNameLst>
                                          <p:attrName>r</p:attrName>
                                        </p:attrNameLst>
                                      </p:cBhvr>
                                    </p:animRot>
                                    <p:animRot by="120000">
                                      <p:cBhvr>
                                        <p:cTn id="23" dur="200" fill="hold">
                                          <p:stCondLst>
                                            <p:cond delay="800"/>
                                          </p:stCondLst>
                                        </p:cTn>
                                        <p:tgtEl>
                                          <p:spTgt spid="1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4"/>
                                        </p:tgtEl>
                                        <p:attrNameLst>
                                          <p:attrName>r</p:attrName>
                                        </p:attrNameLst>
                                      </p:cBhvr>
                                    </p:animRot>
                                    <p:animRot by="-240000">
                                      <p:cBhvr>
                                        <p:cTn id="28" dur="200" fill="hold">
                                          <p:stCondLst>
                                            <p:cond delay="200"/>
                                          </p:stCondLst>
                                        </p:cTn>
                                        <p:tgtEl>
                                          <p:spTgt spid="14"/>
                                        </p:tgtEl>
                                        <p:attrNameLst>
                                          <p:attrName>r</p:attrName>
                                        </p:attrNameLst>
                                      </p:cBhvr>
                                    </p:animRot>
                                    <p:animRot by="240000">
                                      <p:cBhvr>
                                        <p:cTn id="29" dur="200" fill="hold">
                                          <p:stCondLst>
                                            <p:cond delay="400"/>
                                          </p:stCondLst>
                                        </p:cTn>
                                        <p:tgtEl>
                                          <p:spTgt spid="14"/>
                                        </p:tgtEl>
                                        <p:attrNameLst>
                                          <p:attrName>r</p:attrName>
                                        </p:attrNameLst>
                                      </p:cBhvr>
                                    </p:animRot>
                                    <p:animRot by="-240000">
                                      <p:cBhvr>
                                        <p:cTn id="30" dur="200" fill="hold">
                                          <p:stCondLst>
                                            <p:cond delay="600"/>
                                          </p:stCondLst>
                                        </p:cTn>
                                        <p:tgtEl>
                                          <p:spTgt spid="14"/>
                                        </p:tgtEl>
                                        <p:attrNameLst>
                                          <p:attrName>r</p:attrName>
                                        </p:attrNameLst>
                                      </p:cBhvr>
                                    </p:animRot>
                                    <p:animRot by="120000">
                                      <p:cBhvr>
                                        <p:cTn id="31" dur="200" fill="hold">
                                          <p:stCondLst>
                                            <p:cond delay="800"/>
                                          </p:stCondLst>
                                        </p:cTn>
                                        <p:tgtEl>
                                          <p:spTgt spid="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0BC569D-6C7A-4902-A8B7-32EA44B4A52B}"/>
              </a:ext>
            </a:extLst>
          </p:cNvPr>
          <p:cNvSpPr>
            <a:spLocks noGrp="1"/>
          </p:cNvSpPr>
          <p:nvPr>
            <p:ph type="title"/>
          </p:nvPr>
        </p:nvSpPr>
        <p:spPr/>
        <p:txBody>
          <a:bodyPr/>
          <a:lstStyle/>
          <a:p>
            <a:pPr algn="ctr"/>
            <a:r>
              <a:rPr lang="tr-TR" b="1" dirty="0">
                <a:latin typeface="Ubuntu"/>
              </a:rPr>
              <a:t>Sunum İle İlgili Kısa Videolar </a:t>
            </a:r>
          </a:p>
        </p:txBody>
      </p:sp>
      <p:sp>
        <p:nvSpPr>
          <p:cNvPr id="10" name="Metin kutusu 9">
            <a:extLst>
              <a:ext uri="{FF2B5EF4-FFF2-40B4-BE49-F238E27FC236}">
                <a16:creationId xmlns="" xmlns:a16="http://schemas.microsoft.com/office/drawing/2014/main" id="{926ED914-1332-46CB-BD13-39417EB09D02}"/>
              </a:ext>
            </a:extLst>
          </p:cNvPr>
          <p:cNvSpPr txBox="1"/>
          <p:nvPr/>
        </p:nvSpPr>
        <p:spPr>
          <a:xfrm>
            <a:off x="6863936" y="1585922"/>
            <a:ext cx="4161183" cy="646331"/>
          </a:xfrm>
          <a:prstGeom prst="rect">
            <a:avLst/>
          </a:prstGeom>
          <a:noFill/>
        </p:spPr>
        <p:txBody>
          <a:bodyPr wrap="square" rtlCol="0">
            <a:spAutoFit/>
          </a:bodyPr>
          <a:lstStyle/>
          <a:p>
            <a:pPr algn="ctr"/>
            <a:r>
              <a:rPr lang="tr-TR" b="1" dirty="0"/>
              <a:t>Video içerikleri için aşağıdaki siteyi de ziyaret edebilirsiniz</a:t>
            </a:r>
          </a:p>
        </p:txBody>
      </p:sp>
      <p:sp>
        <p:nvSpPr>
          <p:cNvPr id="11" name="Metin kutusu 10">
            <a:extLst>
              <a:ext uri="{FF2B5EF4-FFF2-40B4-BE49-F238E27FC236}">
                <a16:creationId xmlns="" xmlns:a16="http://schemas.microsoft.com/office/drawing/2014/main" id="{80AB4D4E-00CB-417C-A5DB-4CB8F1D96075}"/>
              </a:ext>
            </a:extLst>
          </p:cNvPr>
          <p:cNvSpPr txBox="1"/>
          <p:nvPr/>
        </p:nvSpPr>
        <p:spPr>
          <a:xfrm>
            <a:off x="7931426" y="3165478"/>
            <a:ext cx="4306957" cy="1754326"/>
          </a:xfrm>
          <a:prstGeom prst="rect">
            <a:avLst/>
          </a:prstGeom>
          <a:noFill/>
        </p:spPr>
        <p:txBody>
          <a:bodyPr wrap="square" rtlCol="0">
            <a:spAutoFit/>
          </a:bodyPr>
          <a:lstStyle/>
          <a:p>
            <a:pPr marL="285750" indent="-285750">
              <a:buFont typeface="Wingdings" panose="05000000000000000000" pitchFamily="2" charset="2"/>
              <a:buChar char="ü"/>
            </a:pPr>
            <a:r>
              <a:rPr lang="tr-TR" dirty="0"/>
              <a:t>Siber Zorbalık</a:t>
            </a:r>
          </a:p>
          <a:p>
            <a:pPr marL="285750" indent="-285750">
              <a:buFont typeface="Wingdings" panose="05000000000000000000" pitchFamily="2" charset="2"/>
              <a:buChar char="ü"/>
            </a:pPr>
            <a:r>
              <a:rPr lang="tr-TR" dirty="0"/>
              <a:t>Mahremiyet</a:t>
            </a:r>
          </a:p>
          <a:p>
            <a:pPr marL="285750" indent="-285750">
              <a:buFont typeface="Wingdings" panose="05000000000000000000" pitchFamily="2" charset="2"/>
              <a:buChar char="ü"/>
            </a:pPr>
            <a:r>
              <a:rPr lang="tr-TR" dirty="0"/>
              <a:t>Siber Güvenlik</a:t>
            </a:r>
          </a:p>
          <a:p>
            <a:pPr marL="285750" indent="-285750">
              <a:buFont typeface="Wingdings" panose="05000000000000000000" pitchFamily="2" charset="2"/>
              <a:buChar char="ü"/>
            </a:pPr>
            <a:r>
              <a:rPr lang="tr-TR" dirty="0"/>
              <a:t>Bilginin Doğruluğu</a:t>
            </a:r>
          </a:p>
          <a:p>
            <a:pPr marL="285750" indent="-285750">
              <a:buFont typeface="Wingdings" panose="05000000000000000000" pitchFamily="2" charset="2"/>
              <a:buChar char="ü"/>
            </a:pPr>
            <a:r>
              <a:rPr lang="tr-TR" dirty="0"/>
              <a:t>Aşırı İnternet Kullanımı</a:t>
            </a:r>
          </a:p>
          <a:p>
            <a:endParaRPr lang="tr-TR" dirty="0"/>
          </a:p>
        </p:txBody>
      </p:sp>
      <p:pic>
        <p:nvPicPr>
          <p:cNvPr id="29" name="Çevrimiçi Medya 28" title="İnternette Siber Tuzaklardan Korunmak">
            <a:hlinkClick r:id="" action="ppaction://media"/>
            <a:extLst>
              <a:ext uri="{FF2B5EF4-FFF2-40B4-BE49-F238E27FC236}">
                <a16:creationId xmlns="" xmlns:a16="http://schemas.microsoft.com/office/drawing/2014/main" id="{D2F7A3F4-E48F-4B04-85E7-B05A1C21F959}"/>
              </a:ext>
            </a:extLst>
          </p:cNvPr>
          <p:cNvPicPr>
            <a:picLocks noRot="1" noChangeAspect="1"/>
          </p:cNvPicPr>
          <p:nvPr>
            <a:videoFile r:link="rId1"/>
          </p:nvPr>
        </p:nvPicPr>
        <p:blipFill>
          <a:blip r:embed="rId3"/>
          <a:stretch>
            <a:fillRect/>
          </a:stretch>
        </p:blipFill>
        <p:spPr>
          <a:xfrm>
            <a:off x="705955" y="1585922"/>
            <a:ext cx="5829300" cy="4368800"/>
          </a:xfrm>
          <a:prstGeom prst="rect">
            <a:avLst/>
          </a:prstGeom>
        </p:spPr>
      </p:pic>
      <p:sp>
        <p:nvSpPr>
          <p:cNvPr id="33" name="Metin kutusu 32">
            <a:extLst>
              <a:ext uri="{FF2B5EF4-FFF2-40B4-BE49-F238E27FC236}">
                <a16:creationId xmlns="" xmlns:a16="http://schemas.microsoft.com/office/drawing/2014/main" id="{03B0E43D-EF17-440F-8A25-017D5147618E}"/>
              </a:ext>
            </a:extLst>
          </p:cNvPr>
          <p:cNvSpPr txBox="1"/>
          <p:nvPr/>
        </p:nvSpPr>
        <p:spPr>
          <a:xfrm>
            <a:off x="7036905" y="2577746"/>
            <a:ext cx="6096000" cy="369332"/>
          </a:xfrm>
          <a:prstGeom prst="rect">
            <a:avLst/>
          </a:prstGeom>
          <a:noFill/>
        </p:spPr>
        <p:txBody>
          <a:bodyPr wrap="square">
            <a:spAutoFit/>
          </a:bodyPr>
          <a:lstStyle/>
          <a:p>
            <a:r>
              <a:rPr lang="tr-TR" dirty="0">
                <a:hlinkClick r:id="rId4"/>
              </a:rPr>
              <a:t>http://hdlife.erciyes.edu.tr/#nav-kisafilm</a:t>
            </a:r>
            <a:endParaRPr lang="tr-TR" dirty="0"/>
          </a:p>
        </p:txBody>
      </p:sp>
    </p:spTree>
    <p:extLst>
      <p:ext uri="{BB962C8B-B14F-4D97-AF65-F5344CB8AC3E}">
        <p14:creationId xmlns:p14="http://schemas.microsoft.com/office/powerpoint/2010/main" val="17243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29"/>
                </p:tgtEl>
              </p:cMediaNode>
            </p:video>
          </p:childTnLst>
        </p:cTn>
      </p:par>
    </p:tnLst>
    <p:bldLst>
      <p:bldP spid="2" grpId="0"/>
      <p:bldP spid="10" grpId="0"/>
      <p:bldP spid="1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DD605A5-F4C1-4016-9CB2-0555A05FEAE3}"/>
              </a:ext>
            </a:extLst>
          </p:cNvPr>
          <p:cNvSpPr>
            <a:spLocks noGrp="1"/>
          </p:cNvSpPr>
          <p:nvPr>
            <p:ph type="title"/>
          </p:nvPr>
        </p:nvSpPr>
        <p:spPr/>
        <p:txBody>
          <a:bodyPr/>
          <a:lstStyle/>
          <a:p>
            <a:pPr algn="ctr"/>
            <a:r>
              <a:rPr lang="tr-TR" b="1" dirty="0">
                <a:latin typeface="Ubuntu"/>
              </a:rPr>
              <a:t>Bilinçli Teknoloji Kullanımı Nedir?</a:t>
            </a:r>
          </a:p>
        </p:txBody>
      </p:sp>
      <p:sp>
        <p:nvSpPr>
          <p:cNvPr id="3" name="İçerik Yer Tutucusu 2">
            <a:extLst>
              <a:ext uri="{FF2B5EF4-FFF2-40B4-BE49-F238E27FC236}">
                <a16:creationId xmlns="" xmlns:a16="http://schemas.microsoft.com/office/drawing/2014/main" id="{A6A0C1BE-DDB6-4412-9070-5048496CA68E}"/>
              </a:ext>
            </a:extLst>
          </p:cNvPr>
          <p:cNvSpPr>
            <a:spLocks noGrp="1"/>
          </p:cNvSpPr>
          <p:nvPr>
            <p:ph idx="1"/>
          </p:nvPr>
        </p:nvSpPr>
        <p:spPr>
          <a:xfrm>
            <a:off x="838200" y="1825625"/>
            <a:ext cx="6083105" cy="4351338"/>
          </a:xfrm>
        </p:spPr>
        <p:txBody>
          <a:bodyPr>
            <a:normAutofit fontScale="85000" lnSpcReduction="20000"/>
          </a:bodyPr>
          <a:lstStyle/>
          <a:p>
            <a:pPr marL="0" indent="0">
              <a:buNone/>
            </a:pPr>
            <a:r>
              <a:rPr lang="tr-TR" sz="2000" dirty="0"/>
              <a:t>	</a:t>
            </a:r>
            <a:r>
              <a:rPr lang="tr-TR" sz="2200" dirty="0"/>
              <a:t>Günümüzde nerdeyse artık tüm evlerde bulunan bilgisayar, akıllı telefon ve televizyon çağımız gereğince gerekli araçlardır. Bu teknolojik araçların temel amacı insanlara kolaylık sağlamasıdır.</a:t>
            </a:r>
          </a:p>
          <a:p>
            <a:pPr marL="0" indent="0">
              <a:buNone/>
            </a:pPr>
            <a:endParaRPr lang="tr-TR" sz="2200" dirty="0"/>
          </a:p>
          <a:p>
            <a:pPr marL="0" indent="0">
              <a:buNone/>
            </a:pPr>
            <a:r>
              <a:rPr lang="tr-TR" sz="2200" dirty="0"/>
              <a:t>	Teknolojinin yaşamı kolaylaştırmak amacıyla gereğinde kullanılması ve hayatın diğer bölümlerini (aile ilişkileri, çalışma, sosyal ilişkiler, oyun, uyku, yemek vb.) olumsuz etkilememesi bilinçli teknoloji kullanımı olarak tanımlanabilir.</a:t>
            </a:r>
          </a:p>
          <a:p>
            <a:pPr marL="0" indent="0">
              <a:buNone/>
            </a:pPr>
            <a:endParaRPr lang="tr-TR" sz="2200" dirty="0"/>
          </a:p>
          <a:p>
            <a:pPr marL="0" indent="0">
              <a:buNone/>
            </a:pPr>
            <a:r>
              <a:rPr lang="tr-TR" sz="2200" dirty="0"/>
              <a:t>	Bu tanımdan yola çıkarak teknolojinin yararları üzerinde durmamız gerektiğini düşünebiliriz fakat bilinçli kullanılmadığı durumlarda teknolojinin zararları ile karşı karşıya kalıyoruz.</a:t>
            </a:r>
          </a:p>
          <a:p>
            <a:pPr marL="0" indent="0">
              <a:buNone/>
            </a:pPr>
            <a:endParaRPr lang="tr-TR" sz="2000" dirty="0"/>
          </a:p>
          <a:p>
            <a:pPr marL="0" indent="0">
              <a:buNone/>
            </a:pPr>
            <a:r>
              <a:rPr lang="tr-TR" sz="2000" b="0" i="0" dirty="0">
                <a:solidFill>
                  <a:srgbClr val="727272"/>
                </a:solidFill>
                <a:effectLst/>
              </a:rPr>
              <a:t> </a:t>
            </a:r>
            <a:endParaRPr lang="tr-TR" sz="2000" dirty="0"/>
          </a:p>
        </p:txBody>
      </p:sp>
      <p:pic>
        <p:nvPicPr>
          <p:cNvPr id="5" name="Resim 4">
            <a:extLst>
              <a:ext uri="{FF2B5EF4-FFF2-40B4-BE49-F238E27FC236}">
                <a16:creationId xmlns="" xmlns:a16="http://schemas.microsoft.com/office/drawing/2014/main" id="{65F95E40-E851-4D23-B6E4-B0BE966047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2275" y="1825625"/>
            <a:ext cx="5105400" cy="3791220"/>
          </a:xfrm>
          <a:prstGeom prst="rect">
            <a:avLst/>
          </a:prstGeom>
        </p:spPr>
      </p:pic>
    </p:spTree>
    <p:extLst>
      <p:ext uri="{BB962C8B-B14F-4D97-AF65-F5344CB8AC3E}">
        <p14:creationId xmlns:p14="http://schemas.microsoft.com/office/powerpoint/2010/main" val="17728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81DC3CE-91F7-4264-9465-6E4EF61C84D9}"/>
              </a:ext>
            </a:extLst>
          </p:cNvPr>
          <p:cNvSpPr>
            <a:spLocks noGrp="1"/>
          </p:cNvSpPr>
          <p:nvPr>
            <p:ph type="title"/>
          </p:nvPr>
        </p:nvSpPr>
        <p:spPr/>
        <p:txBody>
          <a:bodyPr>
            <a:normAutofit fontScale="90000"/>
          </a:bodyPr>
          <a:lstStyle/>
          <a:p>
            <a:pPr algn="ctr"/>
            <a:r>
              <a:rPr lang="tr-TR" b="1" i="0" dirty="0">
                <a:solidFill>
                  <a:srgbClr val="000000"/>
                </a:solidFill>
                <a:effectLst/>
                <a:latin typeface="Ubuntu"/>
              </a:rPr>
              <a:t>İnternetin eğitim ortamlarında yararlı bir şekilde kullanımı farklı şekillerde gerçekleştirilebilir </a:t>
            </a:r>
            <a:r>
              <a:rPr lang="tr-TR" b="1" dirty="0">
                <a:latin typeface="Ubuntu"/>
              </a:rPr>
              <a:t>?</a:t>
            </a:r>
          </a:p>
        </p:txBody>
      </p:sp>
      <p:pic>
        <p:nvPicPr>
          <p:cNvPr id="5" name="Resim 4">
            <a:extLst>
              <a:ext uri="{FF2B5EF4-FFF2-40B4-BE49-F238E27FC236}">
                <a16:creationId xmlns="" xmlns:a16="http://schemas.microsoft.com/office/drawing/2014/main" id="{5DB88FE1-9082-46A9-BDB1-690A17930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493" y="1959319"/>
            <a:ext cx="4228229" cy="2692193"/>
          </a:xfrm>
          <a:prstGeom prst="rect">
            <a:avLst/>
          </a:prstGeom>
          <a:ln>
            <a:noFill/>
          </a:ln>
          <a:effectLst>
            <a:outerShdw blurRad="190500" algn="tl" rotWithShape="0">
              <a:srgbClr val="000000">
                <a:alpha val="70000"/>
              </a:srgbClr>
            </a:outerShdw>
          </a:effectLst>
        </p:spPr>
      </p:pic>
      <p:sp>
        <p:nvSpPr>
          <p:cNvPr id="6" name="İçerik Yer Tutucusu 5">
            <a:extLst>
              <a:ext uri="{FF2B5EF4-FFF2-40B4-BE49-F238E27FC236}">
                <a16:creationId xmlns="" xmlns:a16="http://schemas.microsoft.com/office/drawing/2014/main" id="{5F93CF43-3414-4797-AB4A-A2628FE46E67}"/>
              </a:ext>
            </a:extLst>
          </p:cNvPr>
          <p:cNvSpPr>
            <a:spLocks noGrp="1"/>
          </p:cNvSpPr>
          <p:nvPr>
            <p:ph idx="1"/>
          </p:nvPr>
        </p:nvSpPr>
        <p:spPr>
          <a:xfrm>
            <a:off x="838200" y="1825624"/>
            <a:ext cx="6026426" cy="3263211"/>
          </a:xfrm>
        </p:spPr>
        <p:txBody>
          <a:bodyPr>
            <a:normAutofit/>
          </a:bodyPr>
          <a:lstStyle/>
          <a:p>
            <a:pPr marL="0" indent="0">
              <a:buNone/>
            </a:pPr>
            <a:r>
              <a:rPr lang="tr-TR" sz="2000" b="1" i="0" dirty="0">
                <a:solidFill>
                  <a:srgbClr val="000000"/>
                </a:solidFill>
                <a:effectLst/>
              </a:rPr>
              <a:t>İnternet Okuryazarlığı</a:t>
            </a:r>
          </a:p>
          <a:p>
            <a:pPr marL="0" indent="0">
              <a:buNone/>
            </a:pPr>
            <a:r>
              <a:rPr lang="tr-TR" sz="1800" dirty="0">
                <a:solidFill>
                  <a:srgbClr val="000000"/>
                </a:solidFill>
              </a:rPr>
              <a:t>Doğru bilgiye farklı web sitelerini karşılaştırarak ulaşmaktır.</a:t>
            </a:r>
            <a:r>
              <a:rPr lang="tr-TR" sz="1800" b="0" i="0" dirty="0">
                <a:effectLst/>
              </a:rPr>
              <a:t> Örneğin müze giriş saatlerini müzenin web sitesinden öğrenme, ilgi duyduğunuz bir edebiyatçıya ya da gazete köşe yazarına e-mail yollama, ya da yurtdışındaki üniversitelerle ilgili bilgilere ulaşma gibi</a:t>
            </a:r>
            <a:r>
              <a:rPr lang="tr-TR" sz="1800" dirty="0">
                <a:solidFill>
                  <a:srgbClr val="FFFFFF"/>
                </a:solidFill>
              </a:rPr>
              <a:t>.</a:t>
            </a:r>
          </a:p>
          <a:p>
            <a:endParaRPr lang="tr-TR" sz="1800" dirty="0"/>
          </a:p>
          <a:p>
            <a:pPr marL="0" indent="0">
              <a:buNone/>
            </a:pPr>
            <a:endParaRPr lang="tr-TR" sz="1800" b="0" i="0" dirty="0">
              <a:effectLst/>
            </a:endParaRPr>
          </a:p>
          <a:p>
            <a:pPr marL="0" indent="0">
              <a:buNone/>
            </a:pPr>
            <a:endParaRPr lang="tr-TR" sz="1800" b="1" dirty="0"/>
          </a:p>
        </p:txBody>
      </p:sp>
    </p:spTree>
    <p:extLst>
      <p:ext uri="{BB962C8B-B14F-4D97-AF65-F5344CB8AC3E}">
        <p14:creationId xmlns:p14="http://schemas.microsoft.com/office/powerpoint/2010/main" val="274943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 xmlns:a16="http://schemas.microsoft.com/office/drawing/2014/main" id="{CF1DE1EE-2F51-43DB-BAAF-A7FC8C8AFE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5863" y="1266273"/>
            <a:ext cx="4856232" cy="4856232"/>
          </a:xfrm>
          <a:prstGeom prst="rect">
            <a:avLst/>
          </a:prstGeom>
        </p:spPr>
      </p:pic>
      <p:sp>
        <p:nvSpPr>
          <p:cNvPr id="2" name="Başlık 1">
            <a:extLst>
              <a:ext uri="{FF2B5EF4-FFF2-40B4-BE49-F238E27FC236}">
                <a16:creationId xmlns="" xmlns:a16="http://schemas.microsoft.com/office/drawing/2014/main" id="{7279561F-2370-4BFF-A1EB-09B41B2C5BBA}"/>
              </a:ext>
            </a:extLst>
          </p:cNvPr>
          <p:cNvSpPr>
            <a:spLocks noGrp="1"/>
          </p:cNvSpPr>
          <p:nvPr>
            <p:ph type="title"/>
          </p:nvPr>
        </p:nvSpPr>
        <p:spPr>
          <a:xfrm>
            <a:off x="427382" y="1385542"/>
            <a:ext cx="6079435" cy="3597275"/>
          </a:xfrm>
        </p:spPr>
        <p:txBody>
          <a:bodyPr>
            <a:normAutofit/>
          </a:bodyPr>
          <a:lstStyle/>
          <a:p>
            <a:r>
              <a:rPr lang="tr-TR" sz="2000" b="1" i="0" dirty="0">
                <a:effectLst/>
                <a:latin typeface="+mn-lt"/>
              </a:rPr>
              <a:t>Bilgisayar Destekli Öğretim bağlamında internet Projeleri</a:t>
            </a:r>
            <a:br>
              <a:rPr lang="tr-TR" sz="2000" b="1" i="0" dirty="0">
                <a:effectLst/>
                <a:latin typeface="+mn-lt"/>
              </a:rPr>
            </a:br>
            <a:r>
              <a:rPr lang="tr-TR" sz="2000" b="0" i="0" dirty="0">
                <a:effectLst/>
                <a:latin typeface="+mn-lt"/>
              </a:rPr>
              <a:t>Teknolojinin ders programına entegrasyonunu simgeleyen bu kullanımda amaç Internet kullanımının “Bilgisayar Destekli Öğretim ”in temelini oluşturan “Proje Tabanlı Öğrenme Modeli” ve bu model içeresinde İnternetin bir araç olarak kullanılabilmesidir.</a:t>
            </a:r>
            <a:endParaRPr lang="tr-TR" sz="2000" dirty="0">
              <a:latin typeface="+mn-lt"/>
            </a:endParaRPr>
          </a:p>
        </p:txBody>
      </p:sp>
      <p:sp>
        <p:nvSpPr>
          <p:cNvPr id="6" name="Başlık 1">
            <a:extLst>
              <a:ext uri="{FF2B5EF4-FFF2-40B4-BE49-F238E27FC236}">
                <a16:creationId xmlns="" xmlns:a16="http://schemas.microsoft.com/office/drawing/2014/main" id="{54676E78-107C-4DFE-BD25-41FE87E487F4}"/>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000000"/>
                </a:solidFill>
                <a:latin typeface="Ubuntu"/>
              </a:rPr>
              <a:t>İnternetin eğitim ortamlarında yararlı bir şekilde kullanımı farklı şekillerde gerçekleştirilebilir </a:t>
            </a:r>
            <a:r>
              <a:rPr lang="tr-TR" b="1" dirty="0">
                <a:latin typeface="Ubuntu"/>
              </a:rPr>
              <a:t>?</a:t>
            </a:r>
          </a:p>
        </p:txBody>
      </p:sp>
    </p:spTree>
    <p:extLst>
      <p:ext uri="{BB962C8B-B14F-4D97-AF65-F5344CB8AC3E}">
        <p14:creationId xmlns:p14="http://schemas.microsoft.com/office/powerpoint/2010/main" val="29891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79657177-715D-4DB2-B444-1F45D5799841}"/>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a:solidFill>
                  <a:srgbClr val="000000"/>
                </a:solidFill>
                <a:latin typeface="Ubuntu"/>
              </a:rPr>
              <a:t>İnternetin eğitim ortamlarında yararlı bir şekilde kullanımı farklı şekillerde gerçekleştirilebilir </a:t>
            </a:r>
            <a:r>
              <a:rPr lang="tr-TR" b="1">
                <a:latin typeface="Ubuntu"/>
              </a:rPr>
              <a:t>?</a:t>
            </a:r>
            <a:endParaRPr lang="tr-TR" b="1" dirty="0">
              <a:latin typeface="Ubuntu"/>
            </a:endParaRPr>
          </a:p>
        </p:txBody>
      </p:sp>
      <p:sp>
        <p:nvSpPr>
          <p:cNvPr id="6" name="Metin kutusu 5">
            <a:extLst>
              <a:ext uri="{FF2B5EF4-FFF2-40B4-BE49-F238E27FC236}">
                <a16:creationId xmlns="" xmlns:a16="http://schemas.microsoft.com/office/drawing/2014/main" id="{1FCA60B0-6B67-4576-9A1B-98D102EF803A}"/>
              </a:ext>
            </a:extLst>
          </p:cNvPr>
          <p:cNvSpPr txBox="1"/>
          <p:nvPr/>
        </p:nvSpPr>
        <p:spPr>
          <a:xfrm>
            <a:off x="1345096" y="2451797"/>
            <a:ext cx="4903304" cy="1477328"/>
          </a:xfrm>
          <a:prstGeom prst="rect">
            <a:avLst/>
          </a:prstGeom>
          <a:noFill/>
        </p:spPr>
        <p:txBody>
          <a:bodyPr wrap="square">
            <a:spAutoFit/>
          </a:bodyPr>
          <a:lstStyle/>
          <a:p>
            <a:r>
              <a:rPr lang="tr-TR" sz="1800" b="1" i="0" dirty="0">
                <a:effectLst/>
              </a:rPr>
              <a:t>İnternette Bilgi Arama ve Araştırma Yapma</a:t>
            </a:r>
          </a:p>
          <a:p>
            <a:pPr marL="0" indent="0">
              <a:buNone/>
            </a:pPr>
            <a:r>
              <a:rPr lang="tr-TR" sz="1800" b="0" i="0" dirty="0">
                <a:effectLst/>
              </a:rPr>
              <a:t>Öğrenci ve öğretmenlerin geleneksel yöntemlerle yürütülmekte olan dersler ve ödevler için araştırma yapma ve bilgilere erişme gereksinimlerine cevap vermektir.</a:t>
            </a:r>
          </a:p>
        </p:txBody>
      </p:sp>
      <p:pic>
        <p:nvPicPr>
          <p:cNvPr id="8" name="Resim 7">
            <a:extLst>
              <a:ext uri="{FF2B5EF4-FFF2-40B4-BE49-F238E27FC236}">
                <a16:creationId xmlns="" xmlns:a16="http://schemas.microsoft.com/office/drawing/2014/main" id="{FC60D642-5607-4969-9241-1AB067B9B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016" y="2263272"/>
            <a:ext cx="3585402" cy="2388242"/>
          </a:xfrm>
          <a:prstGeom prst="rect">
            <a:avLst/>
          </a:prstGeom>
        </p:spPr>
      </p:pic>
    </p:spTree>
    <p:extLst>
      <p:ext uri="{BB962C8B-B14F-4D97-AF65-F5344CB8AC3E}">
        <p14:creationId xmlns:p14="http://schemas.microsoft.com/office/powerpoint/2010/main" val="3329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 xmlns:a16="http://schemas.microsoft.com/office/drawing/2014/main" id="{C3390332-FB1C-44A1-A14F-D782CCEC2E0F}"/>
              </a:ext>
            </a:extLst>
          </p:cNvPr>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a:solidFill>
                  <a:srgbClr val="000000"/>
                </a:solidFill>
                <a:latin typeface="Ubuntu"/>
              </a:rPr>
              <a:t>İnternetin eğitim ortamlarında yararlı bir şekilde kullanımı farklı şekillerde gerçekleştirilebilir </a:t>
            </a:r>
            <a:r>
              <a:rPr lang="tr-TR" b="1" dirty="0">
                <a:latin typeface="Ubuntu"/>
              </a:rPr>
              <a:t>?</a:t>
            </a:r>
          </a:p>
        </p:txBody>
      </p:sp>
      <p:sp>
        <p:nvSpPr>
          <p:cNvPr id="6" name="Metin kutusu 5">
            <a:extLst>
              <a:ext uri="{FF2B5EF4-FFF2-40B4-BE49-F238E27FC236}">
                <a16:creationId xmlns="" xmlns:a16="http://schemas.microsoft.com/office/drawing/2014/main" id="{0F0534C3-B2DF-48E2-9FCD-AAA7585B28F5}"/>
              </a:ext>
            </a:extLst>
          </p:cNvPr>
          <p:cNvSpPr txBox="1"/>
          <p:nvPr/>
        </p:nvSpPr>
        <p:spPr>
          <a:xfrm>
            <a:off x="990600" y="2306887"/>
            <a:ext cx="9823174" cy="646331"/>
          </a:xfrm>
          <a:prstGeom prst="rect">
            <a:avLst/>
          </a:prstGeom>
          <a:noFill/>
        </p:spPr>
        <p:txBody>
          <a:bodyPr wrap="square">
            <a:spAutoFit/>
          </a:bodyPr>
          <a:lstStyle/>
          <a:p>
            <a:r>
              <a:rPr lang="tr-TR" sz="1800" b="1" dirty="0"/>
              <a:t>Sanal Müze Gezimi</a:t>
            </a:r>
          </a:p>
          <a:p>
            <a:pPr marL="0" indent="0">
              <a:buNone/>
            </a:pPr>
            <a:r>
              <a:rPr lang="tr-TR" sz="1800" dirty="0"/>
              <a:t>Sanal ortamda bütün müzeleri 3 boyutlu gezebilir ve yeni bilgiler edinebilirsiniz.</a:t>
            </a:r>
          </a:p>
        </p:txBody>
      </p:sp>
      <p:pic>
        <p:nvPicPr>
          <p:cNvPr id="8" name="Resim 7">
            <a:extLst>
              <a:ext uri="{FF2B5EF4-FFF2-40B4-BE49-F238E27FC236}">
                <a16:creationId xmlns="" xmlns:a16="http://schemas.microsoft.com/office/drawing/2014/main" id="{39295F77-8F43-4EB7-B639-23AD2808B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374" y="3152001"/>
            <a:ext cx="9329530" cy="3731812"/>
          </a:xfrm>
          <a:prstGeom prst="rect">
            <a:avLst/>
          </a:prstGeom>
        </p:spPr>
      </p:pic>
    </p:spTree>
    <p:extLst>
      <p:ext uri="{BB962C8B-B14F-4D97-AF65-F5344CB8AC3E}">
        <p14:creationId xmlns:p14="http://schemas.microsoft.com/office/powerpoint/2010/main" val="131792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 xmlns:a16="http://schemas.microsoft.com/office/drawing/2014/main" id="{8070D7E6-94EB-462F-8985-91CD35B7E68C}"/>
              </a:ext>
            </a:extLst>
          </p:cNvPr>
          <p:cNvSpPr>
            <a:spLocks noGrp="1"/>
          </p:cNvSpPr>
          <p:nvPr>
            <p:ph type="title"/>
          </p:nvPr>
        </p:nvSpPr>
        <p:spPr/>
        <p:txBody>
          <a:bodyPr/>
          <a:lstStyle/>
          <a:p>
            <a:endParaRPr lang="tr-TR"/>
          </a:p>
        </p:txBody>
      </p:sp>
      <p:pic>
        <p:nvPicPr>
          <p:cNvPr id="9" name="Resim 8">
            <a:extLst>
              <a:ext uri="{FF2B5EF4-FFF2-40B4-BE49-F238E27FC236}">
                <a16:creationId xmlns="" xmlns:a16="http://schemas.microsoft.com/office/drawing/2014/main" id="{1E20808F-89EC-4102-877B-703F8EA6AF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8" y="-7242"/>
            <a:ext cx="12179152" cy="6865242"/>
          </a:xfrm>
          <a:prstGeom prst="rect">
            <a:avLst/>
          </a:prstGeom>
        </p:spPr>
      </p:pic>
    </p:spTree>
    <p:extLst>
      <p:ext uri="{BB962C8B-B14F-4D97-AF65-F5344CB8AC3E}">
        <p14:creationId xmlns:p14="http://schemas.microsoft.com/office/powerpoint/2010/main" val="273868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72EC3DA-8854-4ECD-A4E9-FF7735749154}"/>
              </a:ext>
            </a:extLst>
          </p:cNvPr>
          <p:cNvSpPr>
            <a:spLocks noGrp="1"/>
          </p:cNvSpPr>
          <p:nvPr>
            <p:ph type="title"/>
          </p:nvPr>
        </p:nvSpPr>
        <p:spPr>
          <a:xfrm>
            <a:off x="705679" y="139833"/>
            <a:ext cx="10515600" cy="1325563"/>
          </a:xfrm>
        </p:spPr>
        <p:txBody>
          <a:bodyPr/>
          <a:lstStyle/>
          <a:p>
            <a:pPr algn="ctr"/>
            <a:r>
              <a:rPr lang="tr-TR" dirty="0"/>
              <a:t> </a:t>
            </a:r>
            <a:r>
              <a:rPr lang="tr-TR" b="1" dirty="0">
                <a:latin typeface="Ubuntu"/>
              </a:rPr>
              <a:t>Teknoloji Kullanımını 3 Gruba Ayrılabiliriz</a:t>
            </a:r>
          </a:p>
        </p:txBody>
      </p:sp>
      <p:pic>
        <p:nvPicPr>
          <p:cNvPr id="7" name="İçerik Yer Tutucusu 6">
            <a:extLst>
              <a:ext uri="{FF2B5EF4-FFF2-40B4-BE49-F238E27FC236}">
                <a16:creationId xmlns="" xmlns:a16="http://schemas.microsoft.com/office/drawing/2014/main" id="{017FE108-08CB-4C68-97B3-E87FCE5C98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445" y="1465396"/>
            <a:ext cx="10346631" cy="5354611"/>
          </a:xfrm>
        </p:spPr>
      </p:pic>
    </p:spTree>
    <p:extLst>
      <p:ext uri="{BB962C8B-B14F-4D97-AF65-F5344CB8AC3E}">
        <p14:creationId xmlns:p14="http://schemas.microsoft.com/office/powerpoint/2010/main" val="388280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34F370E-53B8-41A2-8D4D-19407E17FA80}"/>
              </a:ext>
            </a:extLst>
          </p:cNvPr>
          <p:cNvSpPr>
            <a:spLocks noGrp="1"/>
          </p:cNvSpPr>
          <p:nvPr>
            <p:ph type="title"/>
          </p:nvPr>
        </p:nvSpPr>
        <p:spPr/>
        <p:txBody>
          <a:bodyPr/>
          <a:lstStyle/>
          <a:p>
            <a:r>
              <a:rPr lang="tr-TR" b="1" dirty="0">
                <a:latin typeface="Ubuntu"/>
              </a:rPr>
              <a:t>Olumlu Kullanmanın Faydaları Nelerdir? </a:t>
            </a:r>
          </a:p>
        </p:txBody>
      </p:sp>
      <p:sp>
        <p:nvSpPr>
          <p:cNvPr id="3" name="İçerik Yer Tutucusu 2">
            <a:extLst>
              <a:ext uri="{FF2B5EF4-FFF2-40B4-BE49-F238E27FC236}">
                <a16:creationId xmlns="" xmlns:a16="http://schemas.microsoft.com/office/drawing/2014/main" id="{D387F9D9-D1E2-4F20-8C1A-AC92A7074EF2}"/>
              </a:ext>
            </a:extLst>
          </p:cNvPr>
          <p:cNvSpPr>
            <a:spLocks noGrp="1"/>
          </p:cNvSpPr>
          <p:nvPr>
            <p:ph idx="1"/>
          </p:nvPr>
        </p:nvSpPr>
        <p:spPr>
          <a:xfrm>
            <a:off x="652670" y="1524001"/>
            <a:ext cx="10515600" cy="4545496"/>
          </a:xfrm>
        </p:spPr>
        <p:txBody>
          <a:bodyPr>
            <a:normAutofit/>
          </a:bodyPr>
          <a:lstStyle/>
          <a:p>
            <a:pPr>
              <a:buFont typeface="Wingdings" panose="05000000000000000000" pitchFamily="2" charset="2"/>
              <a:buChar char="v"/>
            </a:pPr>
            <a:r>
              <a:rPr lang="tr-TR" sz="2000" dirty="0"/>
              <a:t>İnternet ve teknolojiyle özellikle bilgi edinme ve eğitimde büyük yararlar sağlanmaktadır. Okullarda, projeler için bilgiler toplanmakta, akademik başarının arttırılmasın da büyük rol oynamaktadır.</a:t>
            </a:r>
          </a:p>
          <a:p>
            <a:pPr>
              <a:buFont typeface="Wingdings" panose="05000000000000000000" pitchFamily="2" charset="2"/>
              <a:buChar char="v"/>
            </a:pPr>
            <a:r>
              <a:rPr lang="tr-TR" sz="2000" dirty="0"/>
              <a:t>İnternet ve teknoloji, yaratıcılığa da özendirmektedir. Gördüklerinden veya okuduklarından etkilenen bilgi edinildiğinde, kendileri de bir şeyler yapmak istemektedirler. </a:t>
            </a:r>
          </a:p>
          <a:p>
            <a:pPr>
              <a:buFont typeface="Wingdings" panose="05000000000000000000" pitchFamily="2" charset="2"/>
              <a:buChar char="v"/>
            </a:pPr>
            <a:r>
              <a:rPr lang="tr-TR" sz="2000" dirty="0"/>
              <a:t>Aile içi ve arkadaş iletişimi önem kazanır, güven duygusu gelişir.</a:t>
            </a:r>
          </a:p>
          <a:p>
            <a:pPr>
              <a:buFont typeface="Wingdings" panose="05000000000000000000" pitchFamily="2" charset="2"/>
              <a:buChar char="v"/>
            </a:pPr>
            <a:endParaRPr lang="tr-TR" sz="2000" dirty="0"/>
          </a:p>
          <a:p>
            <a:pPr>
              <a:buFont typeface="Wingdings" panose="05000000000000000000" pitchFamily="2" charset="2"/>
              <a:buChar char="v"/>
            </a:pPr>
            <a:endParaRPr lang="tr-TR" sz="2000" dirty="0"/>
          </a:p>
          <a:p>
            <a:pPr>
              <a:buFont typeface="Wingdings" panose="05000000000000000000" pitchFamily="2" charset="2"/>
              <a:buChar char="v"/>
            </a:pPr>
            <a:endParaRPr lang="tr-TR" sz="2000" dirty="0"/>
          </a:p>
          <a:p>
            <a:pPr>
              <a:buFont typeface="Wingdings" panose="05000000000000000000" pitchFamily="2" charset="2"/>
              <a:buChar char="v"/>
            </a:pPr>
            <a:endParaRPr lang="tr-TR" sz="2000" dirty="0"/>
          </a:p>
          <a:p>
            <a:pPr>
              <a:buFont typeface="Wingdings" panose="05000000000000000000" pitchFamily="2" charset="2"/>
              <a:buChar char="v"/>
            </a:pPr>
            <a:endParaRPr lang="tr-TR" sz="2000" dirty="0"/>
          </a:p>
        </p:txBody>
      </p:sp>
      <p:pic>
        <p:nvPicPr>
          <p:cNvPr id="5" name="Resim 4">
            <a:extLst>
              <a:ext uri="{FF2B5EF4-FFF2-40B4-BE49-F238E27FC236}">
                <a16:creationId xmlns="" xmlns:a16="http://schemas.microsoft.com/office/drawing/2014/main" id="{96CFDAD4-DB0E-443C-9752-32CAE0D562A4}"/>
              </a:ext>
            </a:extLst>
          </p:cNvPr>
          <p:cNvPicPr>
            <a:picLocks noChangeAspect="1"/>
          </p:cNvPicPr>
          <p:nvPr/>
        </p:nvPicPr>
        <p:blipFill>
          <a:blip r:embed="rId2"/>
          <a:stretch>
            <a:fillRect/>
          </a:stretch>
        </p:blipFill>
        <p:spPr>
          <a:xfrm>
            <a:off x="3088657" y="4081669"/>
            <a:ext cx="5166548" cy="2504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21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5B97546-C7DD-4DCD-B712-1C92206DF37A}"/>
              </a:ext>
            </a:extLst>
          </p:cNvPr>
          <p:cNvSpPr>
            <a:spLocks noGrp="1"/>
          </p:cNvSpPr>
          <p:nvPr>
            <p:ph type="title"/>
          </p:nvPr>
        </p:nvSpPr>
        <p:spPr/>
        <p:txBody>
          <a:bodyPr/>
          <a:lstStyle/>
          <a:p>
            <a:r>
              <a:rPr lang="tr-TR" b="1" dirty="0">
                <a:latin typeface="Ubuntu"/>
              </a:rPr>
              <a:t>Olumlu Kullanmanın Faydaları Nelerdir? </a:t>
            </a:r>
          </a:p>
        </p:txBody>
      </p:sp>
      <p:sp>
        <p:nvSpPr>
          <p:cNvPr id="3" name="İçerik Yer Tutucusu 2">
            <a:extLst>
              <a:ext uri="{FF2B5EF4-FFF2-40B4-BE49-F238E27FC236}">
                <a16:creationId xmlns="" xmlns:a16="http://schemas.microsoft.com/office/drawing/2014/main" id="{838ADD45-F2E9-42E3-8784-AA606594F003}"/>
              </a:ext>
            </a:extLst>
          </p:cNvPr>
          <p:cNvSpPr>
            <a:spLocks noGrp="1"/>
          </p:cNvSpPr>
          <p:nvPr>
            <p:ph idx="1"/>
          </p:nvPr>
        </p:nvSpPr>
        <p:spPr>
          <a:xfrm>
            <a:off x="838200" y="1534077"/>
            <a:ext cx="10515600" cy="4351338"/>
          </a:xfrm>
        </p:spPr>
        <p:txBody>
          <a:bodyPr/>
          <a:lstStyle/>
          <a:p>
            <a:pPr>
              <a:buFont typeface="Wingdings" panose="05000000000000000000" pitchFamily="2" charset="2"/>
              <a:buChar char="v"/>
            </a:pPr>
            <a:r>
              <a:rPr lang="tr-TR" sz="2000" dirty="0"/>
              <a:t>Teknoloji bağımlılığına giden süreç engellenir.</a:t>
            </a:r>
          </a:p>
          <a:p>
            <a:pPr>
              <a:buFont typeface="Wingdings" panose="05000000000000000000" pitchFamily="2" charset="2"/>
              <a:buChar char="v"/>
            </a:pPr>
            <a:r>
              <a:rPr lang="tr-TR" sz="2000" dirty="0"/>
              <a:t>Özel hayatın gizliliği sağlanır. Kişisel verilerin korunması söz konusu olur.</a:t>
            </a:r>
          </a:p>
          <a:p>
            <a:pPr>
              <a:buFont typeface="Wingdings" panose="05000000000000000000" pitchFamily="2" charset="2"/>
              <a:buChar char="v"/>
            </a:pPr>
            <a:r>
              <a:rPr lang="tr-TR" sz="2000" dirty="0"/>
              <a:t>Ruhsal olarak dengeli, doğru kararlar alabilen, uygulayabilen, öfke kontrolü olan, kaygılanım düzeyi normal bireyler yetişir</a:t>
            </a:r>
          </a:p>
          <a:p>
            <a:pPr>
              <a:buFont typeface="Wingdings" panose="05000000000000000000" pitchFamily="2" charset="2"/>
              <a:buChar char="v"/>
            </a:pPr>
            <a:endParaRPr lang="tr-TR" dirty="0"/>
          </a:p>
          <a:p>
            <a:pPr>
              <a:buFont typeface="Wingdings" panose="05000000000000000000" pitchFamily="2" charset="2"/>
              <a:buChar char="v"/>
            </a:pPr>
            <a:endParaRPr lang="tr-TR" dirty="0"/>
          </a:p>
        </p:txBody>
      </p:sp>
      <p:pic>
        <p:nvPicPr>
          <p:cNvPr id="5" name="Resim 4">
            <a:extLst>
              <a:ext uri="{FF2B5EF4-FFF2-40B4-BE49-F238E27FC236}">
                <a16:creationId xmlns="" xmlns:a16="http://schemas.microsoft.com/office/drawing/2014/main" id="{04A7D5B5-514A-4381-BFF2-AFDFA6D44C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0793" y="2978908"/>
            <a:ext cx="6290413" cy="4194727"/>
          </a:xfrm>
          <a:prstGeom prst="rect">
            <a:avLst/>
          </a:prstGeom>
        </p:spPr>
      </p:pic>
    </p:spTree>
    <p:extLst>
      <p:ext uri="{BB962C8B-B14F-4D97-AF65-F5344CB8AC3E}">
        <p14:creationId xmlns:p14="http://schemas.microsoft.com/office/powerpoint/2010/main" val="16874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 xmlns:a16="http://schemas.microsoft.com/office/drawing/2014/main" id="{DEBB932F-60A0-4C77-8CA9-0C73E109CA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9269" y="1222168"/>
            <a:ext cx="5270707" cy="5270707"/>
          </a:xfrm>
          <a:prstGeom prst="rect">
            <a:avLst/>
          </a:prstGeom>
        </p:spPr>
      </p:pic>
      <p:sp>
        <p:nvSpPr>
          <p:cNvPr id="2" name="Başlık 1">
            <a:extLst>
              <a:ext uri="{FF2B5EF4-FFF2-40B4-BE49-F238E27FC236}">
                <a16:creationId xmlns="" xmlns:a16="http://schemas.microsoft.com/office/drawing/2014/main" id="{08E5B20D-775C-49C0-B858-A72A2C98F423}"/>
              </a:ext>
            </a:extLst>
          </p:cNvPr>
          <p:cNvSpPr>
            <a:spLocks noGrp="1"/>
          </p:cNvSpPr>
          <p:nvPr>
            <p:ph type="title"/>
          </p:nvPr>
        </p:nvSpPr>
        <p:spPr/>
        <p:txBody>
          <a:bodyPr/>
          <a:lstStyle/>
          <a:p>
            <a:r>
              <a:rPr lang="tr-TR" b="1" dirty="0">
                <a:latin typeface="Ubuntu"/>
              </a:rPr>
              <a:t>Kötüye Kullanma Nedir?</a:t>
            </a:r>
          </a:p>
        </p:txBody>
      </p:sp>
      <p:sp>
        <p:nvSpPr>
          <p:cNvPr id="3" name="İçerik Yer Tutucusu 2">
            <a:extLst>
              <a:ext uri="{FF2B5EF4-FFF2-40B4-BE49-F238E27FC236}">
                <a16:creationId xmlns="" xmlns:a16="http://schemas.microsoft.com/office/drawing/2014/main" id="{C111820F-FB99-403B-9A8B-FA76DC173577}"/>
              </a:ext>
            </a:extLst>
          </p:cNvPr>
          <p:cNvSpPr>
            <a:spLocks noGrp="1"/>
          </p:cNvSpPr>
          <p:nvPr>
            <p:ph idx="1"/>
          </p:nvPr>
        </p:nvSpPr>
        <p:spPr>
          <a:xfrm>
            <a:off x="599661" y="1690688"/>
            <a:ext cx="6675783" cy="4826966"/>
          </a:xfrm>
        </p:spPr>
        <p:txBody>
          <a:bodyPr>
            <a:normAutofit/>
          </a:bodyPr>
          <a:lstStyle/>
          <a:p>
            <a:pPr marL="0" indent="0">
              <a:buNone/>
            </a:pPr>
            <a:r>
              <a:rPr lang="tr-TR" sz="2000" b="1" dirty="0"/>
              <a:t>Teknolojinin ve İnternetin;</a:t>
            </a:r>
          </a:p>
          <a:p>
            <a:pPr>
              <a:buFont typeface="Wingdings" panose="05000000000000000000" pitchFamily="2" charset="2"/>
              <a:buChar char="v"/>
            </a:pPr>
            <a:r>
              <a:rPr lang="tr-TR" sz="2000" dirty="0"/>
              <a:t>Denetimsiz, sınırsız ve amaçsız kullanılması,</a:t>
            </a:r>
          </a:p>
          <a:p>
            <a:pPr>
              <a:buFont typeface="Wingdings" panose="05000000000000000000" pitchFamily="2" charset="2"/>
              <a:buChar char="v"/>
            </a:pPr>
            <a:r>
              <a:rPr lang="tr-TR" sz="2000" dirty="0"/>
              <a:t>Gündelik yaşamı ve sorumlulukları aksatacak şekilde kullanılması,</a:t>
            </a:r>
          </a:p>
          <a:p>
            <a:pPr>
              <a:buFont typeface="Wingdings" panose="05000000000000000000" pitchFamily="2" charset="2"/>
              <a:buChar char="v"/>
            </a:pPr>
            <a:r>
              <a:rPr lang="tr-TR" sz="2000" dirty="0"/>
              <a:t>Kullanımın uzun süreli olması,</a:t>
            </a:r>
          </a:p>
          <a:p>
            <a:pPr>
              <a:buFont typeface="Wingdings" panose="05000000000000000000" pitchFamily="2" charset="2"/>
              <a:buChar char="v"/>
            </a:pPr>
            <a:r>
              <a:rPr lang="tr-TR" sz="2000" dirty="0"/>
              <a:t>Uygunsuz içeriklere maruz kalması,</a:t>
            </a:r>
          </a:p>
          <a:p>
            <a:pPr>
              <a:buFont typeface="Wingdings" panose="05000000000000000000" pitchFamily="2" charset="2"/>
              <a:buChar char="v"/>
            </a:pPr>
            <a:r>
              <a:rPr lang="tr-TR" sz="2000" dirty="0"/>
              <a:t>Fiziksel, sosyal, psikolojik ve zihinsel gelişimi olumsuz etkilemesi olarak ifade edilir.</a:t>
            </a:r>
          </a:p>
        </p:txBody>
      </p:sp>
    </p:spTree>
    <p:extLst>
      <p:ext uri="{BB962C8B-B14F-4D97-AF65-F5344CB8AC3E}">
        <p14:creationId xmlns:p14="http://schemas.microsoft.com/office/powerpoint/2010/main" val="14746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 xmlns:a16="http://schemas.microsoft.com/office/drawing/2014/main" id="{495D7010-8F10-498F-8FFC-2A351C951C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2712" y="1192695"/>
            <a:ext cx="5559287" cy="5559287"/>
          </a:xfrm>
          <a:prstGeom prst="rect">
            <a:avLst/>
          </a:prstGeom>
        </p:spPr>
      </p:pic>
      <p:sp>
        <p:nvSpPr>
          <p:cNvPr id="2" name="Başlık 1">
            <a:extLst>
              <a:ext uri="{FF2B5EF4-FFF2-40B4-BE49-F238E27FC236}">
                <a16:creationId xmlns="" xmlns:a16="http://schemas.microsoft.com/office/drawing/2014/main" id="{80B143EA-D2AD-4672-9D95-CF56225F17B6}"/>
              </a:ext>
            </a:extLst>
          </p:cNvPr>
          <p:cNvSpPr>
            <a:spLocks noGrp="1"/>
          </p:cNvSpPr>
          <p:nvPr>
            <p:ph type="title"/>
          </p:nvPr>
        </p:nvSpPr>
        <p:spPr/>
        <p:txBody>
          <a:bodyPr/>
          <a:lstStyle/>
          <a:p>
            <a:pPr algn="ctr"/>
            <a:r>
              <a:rPr lang="tr-TR" b="1" dirty="0">
                <a:latin typeface="Ubuntu"/>
              </a:rPr>
              <a:t>Bilinçsiz Teknoloji Kullanımının Zararları Nelerdir?</a:t>
            </a:r>
          </a:p>
        </p:txBody>
      </p:sp>
      <p:sp>
        <p:nvSpPr>
          <p:cNvPr id="3" name="İçerik Yer Tutucusu 2">
            <a:extLst>
              <a:ext uri="{FF2B5EF4-FFF2-40B4-BE49-F238E27FC236}">
                <a16:creationId xmlns="" xmlns:a16="http://schemas.microsoft.com/office/drawing/2014/main" id="{CDE12582-9397-41EA-92D0-E6C402796B64}"/>
              </a:ext>
            </a:extLst>
          </p:cNvPr>
          <p:cNvSpPr>
            <a:spLocks noGrp="1"/>
          </p:cNvSpPr>
          <p:nvPr>
            <p:ph idx="1"/>
          </p:nvPr>
        </p:nvSpPr>
        <p:spPr>
          <a:xfrm>
            <a:off x="838200" y="1984651"/>
            <a:ext cx="5589104" cy="4351338"/>
          </a:xfrm>
        </p:spPr>
        <p:txBody>
          <a:bodyPr/>
          <a:lstStyle/>
          <a:p>
            <a:pPr marL="0" indent="0">
              <a:buNone/>
            </a:pPr>
            <a:r>
              <a:rPr lang="tr-TR" sz="2000" b="1" dirty="0"/>
              <a:t>FİZİKSEL ŞİKAYETLER</a:t>
            </a:r>
          </a:p>
          <a:p>
            <a:pPr>
              <a:buFont typeface="Wingdings" panose="05000000000000000000" pitchFamily="2" charset="2"/>
              <a:buChar char="v"/>
            </a:pPr>
            <a:r>
              <a:rPr lang="tr-TR" sz="2000" dirty="0"/>
              <a:t>Gözlerde yanma,</a:t>
            </a:r>
          </a:p>
          <a:p>
            <a:pPr>
              <a:buFont typeface="Wingdings" panose="05000000000000000000" pitchFamily="2" charset="2"/>
              <a:buChar char="v"/>
            </a:pPr>
            <a:r>
              <a:rPr lang="tr-TR" sz="2000" dirty="0"/>
              <a:t>Beden duruşunda bozukluk</a:t>
            </a:r>
          </a:p>
          <a:p>
            <a:pPr>
              <a:buFont typeface="Wingdings" panose="05000000000000000000" pitchFamily="2" charset="2"/>
              <a:buChar char="v"/>
            </a:pPr>
            <a:r>
              <a:rPr lang="tr-TR" sz="2000" dirty="0"/>
              <a:t>Halsizlik</a:t>
            </a:r>
          </a:p>
          <a:p>
            <a:pPr>
              <a:buFont typeface="Wingdings" panose="05000000000000000000" pitchFamily="2" charset="2"/>
              <a:buChar char="v"/>
            </a:pPr>
            <a:r>
              <a:rPr lang="tr-TR" sz="2000" dirty="0"/>
              <a:t>Boyun kaslarında ağrı ve sertleşme</a:t>
            </a:r>
          </a:p>
          <a:p>
            <a:pPr>
              <a:buFont typeface="Wingdings" panose="05000000000000000000" pitchFamily="2" charset="2"/>
              <a:buChar char="v"/>
            </a:pPr>
            <a:r>
              <a:rPr lang="tr-TR" sz="2000" dirty="0"/>
              <a:t>Elde uyuşukluk</a:t>
            </a:r>
          </a:p>
          <a:p>
            <a:pPr>
              <a:buFont typeface="Wingdings" panose="05000000000000000000" pitchFamily="2" charset="2"/>
              <a:buChar char="v"/>
            </a:pPr>
            <a:endParaRPr lang="tr-TR" dirty="0"/>
          </a:p>
        </p:txBody>
      </p:sp>
    </p:spTree>
    <p:extLst>
      <p:ext uri="{BB962C8B-B14F-4D97-AF65-F5344CB8AC3E}">
        <p14:creationId xmlns:p14="http://schemas.microsoft.com/office/powerpoint/2010/main" val="22280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000FD1D-D6A2-4644-BE8D-ADC60A789CFB}"/>
              </a:ext>
            </a:extLst>
          </p:cNvPr>
          <p:cNvSpPr>
            <a:spLocks noGrp="1"/>
          </p:cNvSpPr>
          <p:nvPr>
            <p:ph type="title"/>
          </p:nvPr>
        </p:nvSpPr>
        <p:spPr/>
        <p:txBody>
          <a:bodyPr>
            <a:normAutofit fontScale="90000"/>
          </a:bodyPr>
          <a:lstStyle/>
          <a:p>
            <a:pPr algn="ctr"/>
            <a:r>
              <a:rPr lang="tr-TR" b="1" i="0" dirty="0">
                <a:solidFill>
                  <a:srgbClr val="3A3A3C"/>
                </a:solidFill>
                <a:effectLst/>
                <a:latin typeface="Ubuntu"/>
              </a:rPr>
              <a:t>Sosyal alanda görülen zararlar nelerdir?</a:t>
            </a:r>
            <a:br>
              <a:rPr lang="tr-TR" b="1" i="0" dirty="0">
                <a:solidFill>
                  <a:srgbClr val="3A3A3C"/>
                </a:solidFill>
                <a:effectLst/>
                <a:latin typeface="Ubuntu"/>
              </a:rPr>
            </a:br>
            <a:endParaRPr lang="tr-TR" dirty="0"/>
          </a:p>
        </p:txBody>
      </p:sp>
      <p:sp>
        <p:nvSpPr>
          <p:cNvPr id="3" name="İçerik Yer Tutucusu 2">
            <a:extLst>
              <a:ext uri="{FF2B5EF4-FFF2-40B4-BE49-F238E27FC236}">
                <a16:creationId xmlns="" xmlns:a16="http://schemas.microsoft.com/office/drawing/2014/main" id="{F38EA3A0-3841-4FC4-B170-A6E211E06669}"/>
              </a:ext>
            </a:extLst>
          </p:cNvPr>
          <p:cNvSpPr>
            <a:spLocks noGrp="1"/>
          </p:cNvSpPr>
          <p:nvPr>
            <p:ph idx="1"/>
          </p:nvPr>
        </p:nvSpPr>
        <p:spPr>
          <a:xfrm>
            <a:off x="4439478" y="1825625"/>
            <a:ext cx="6914322" cy="4351338"/>
          </a:xfrm>
        </p:spPr>
        <p:txBody>
          <a:bodyPr/>
          <a:lstStyle/>
          <a:p>
            <a:pPr>
              <a:buFont typeface="Wingdings" panose="05000000000000000000" pitchFamily="2" charset="2"/>
              <a:buChar char="v"/>
            </a:pPr>
            <a:r>
              <a:rPr lang="tr-TR" sz="2000" b="0" i="0" dirty="0">
                <a:solidFill>
                  <a:srgbClr val="000000"/>
                </a:solidFill>
                <a:effectLst/>
              </a:rPr>
              <a:t>Akademik başarıda düşüş</a:t>
            </a:r>
          </a:p>
          <a:p>
            <a:pPr>
              <a:buFont typeface="Wingdings" panose="05000000000000000000" pitchFamily="2" charset="2"/>
              <a:buChar char="v"/>
            </a:pPr>
            <a:r>
              <a:rPr lang="tr-TR" sz="2000" b="0" i="0" dirty="0">
                <a:solidFill>
                  <a:srgbClr val="000000"/>
                </a:solidFill>
                <a:effectLst/>
              </a:rPr>
              <a:t>Zamanı idare etmede başarısızlık</a:t>
            </a:r>
          </a:p>
          <a:p>
            <a:pPr>
              <a:buFont typeface="Wingdings" panose="05000000000000000000" pitchFamily="2" charset="2"/>
              <a:buChar char="v"/>
            </a:pPr>
            <a:r>
              <a:rPr lang="tr-TR" sz="2000" b="0" i="0" dirty="0">
                <a:solidFill>
                  <a:srgbClr val="000000"/>
                </a:solidFill>
                <a:effectLst/>
              </a:rPr>
              <a:t>Kişisel, aile ve okul sorunları</a:t>
            </a:r>
          </a:p>
          <a:p>
            <a:pPr>
              <a:buFont typeface="Wingdings" panose="05000000000000000000" pitchFamily="2" charset="2"/>
              <a:buChar char="v"/>
            </a:pPr>
            <a:r>
              <a:rPr lang="tr-TR" sz="2000" b="0" i="0" dirty="0">
                <a:solidFill>
                  <a:srgbClr val="000000"/>
                </a:solidFill>
                <a:effectLst/>
              </a:rPr>
              <a:t>Uyku bozuklukları</a:t>
            </a:r>
          </a:p>
          <a:p>
            <a:pPr>
              <a:buFont typeface="Wingdings" panose="05000000000000000000" pitchFamily="2" charset="2"/>
              <a:buChar char="v"/>
            </a:pPr>
            <a:r>
              <a:rPr lang="tr-TR" sz="2000" b="0" i="0" dirty="0">
                <a:solidFill>
                  <a:srgbClr val="000000"/>
                </a:solidFill>
                <a:effectLst/>
              </a:rPr>
              <a:t>Aktivitelerde azalma</a:t>
            </a:r>
          </a:p>
          <a:p>
            <a:pPr>
              <a:buFont typeface="Wingdings" panose="05000000000000000000" pitchFamily="2" charset="2"/>
              <a:buChar char="v"/>
            </a:pPr>
            <a:r>
              <a:rPr lang="tr-TR" sz="2000" b="0" i="0" dirty="0">
                <a:solidFill>
                  <a:srgbClr val="000000"/>
                </a:solidFill>
                <a:effectLst/>
              </a:rPr>
              <a:t>İnternet arkadaşları dışında izolasyon</a:t>
            </a:r>
          </a:p>
          <a:p>
            <a:pPr>
              <a:buFont typeface="Wingdings" panose="05000000000000000000" pitchFamily="2" charset="2"/>
              <a:buChar char="v"/>
            </a:pPr>
            <a:endParaRPr lang="tr-TR" b="0" i="0" dirty="0">
              <a:solidFill>
                <a:srgbClr val="000000"/>
              </a:solidFill>
              <a:effectLst/>
              <a:latin typeface="Open Sans"/>
            </a:endParaRPr>
          </a:p>
          <a:p>
            <a:pPr>
              <a:buFont typeface="Wingdings" panose="05000000000000000000" pitchFamily="2" charset="2"/>
              <a:buChar char="v"/>
            </a:pPr>
            <a:endParaRPr lang="tr-TR" dirty="0"/>
          </a:p>
        </p:txBody>
      </p:sp>
      <p:pic>
        <p:nvPicPr>
          <p:cNvPr id="5" name="Resim 4">
            <a:extLst>
              <a:ext uri="{FF2B5EF4-FFF2-40B4-BE49-F238E27FC236}">
                <a16:creationId xmlns="" xmlns:a16="http://schemas.microsoft.com/office/drawing/2014/main" id="{761D3BC4-864D-43EA-8409-730DDE916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845" y="-283473"/>
            <a:ext cx="6447183" cy="6447183"/>
          </a:xfrm>
          <a:prstGeom prst="rect">
            <a:avLst/>
          </a:prstGeom>
        </p:spPr>
      </p:pic>
    </p:spTree>
    <p:extLst>
      <p:ext uri="{BB962C8B-B14F-4D97-AF65-F5344CB8AC3E}">
        <p14:creationId xmlns:p14="http://schemas.microsoft.com/office/powerpoint/2010/main" val="33309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E4E4324-7368-4D6B-8108-6FBBCA6CAFFB}"/>
              </a:ext>
            </a:extLst>
          </p:cNvPr>
          <p:cNvSpPr>
            <a:spLocks noGrp="1"/>
          </p:cNvSpPr>
          <p:nvPr>
            <p:ph type="title"/>
          </p:nvPr>
        </p:nvSpPr>
        <p:spPr/>
        <p:txBody>
          <a:bodyPr/>
          <a:lstStyle/>
          <a:p>
            <a:pPr algn="ctr"/>
            <a:r>
              <a:rPr lang="tr-TR" b="1" dirty="0">
                <a:latin typeface="Ubuntu"/>
              </a:rPr>
              <a:t>Teknoloji Bağımlılığı nedir? Çeşitleri Nelerdir?</a:t>
            </a:r>
          </a:p>
        </p:txBody>
      </p:sp>
      <p:pic>
        <p:nvPicPr>
          <p:cNvPr id="9" name="İçerik Yer Tutucusu 8">
            <a:extLst>
              <a:ext uri="{FF2B5EF4-FFF2-40B4-BE49-F238E27FC236}">
                <a16:creationId xmlns="" xmlns:a16="http://schemas.microsoft.com/office/drawing/2014/main" id="{ACDF600D-53AE-4D1E-B2BD-551146733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43075"/>
            <a:ext cx="10515600" cy="1685925"/>
          </a:xfrm>
        </p:spPr>
      </p:pic>
      <p:sp>
        <p:nvSpPr>
          <p:cNvPr id="10" name="Metin kutusu 9">
            <a:extLst>
              <a:ext uri="{FF2B5EF4-FFF2-40B4-BE49-F238E27FC236}">
                <a16:creationId xmlns="" xmlns:a16="http://schemas.microsoft.com/office/drawing/2014/main" id="{FBBEE66F-32ED-4E85-9C19-A5E58A3037FE}"/>
              </a:ext>
            </a:extLst>
          </p:cNvPr>
          <p:cNvSpPr txBox="1"/>
          <p:nvPr/>
        </p:nvSpPr>
        <p:spPr>
          <a:xfrm>
            <a:off x="1298713" y="3882887"/>
            <a:ext cx="10296939" cy="2185214"/>
          </a:xfrm>
          <a:prstGeom prst="rect">
            <a:avLst/>
          </a:prstGeom>
          <a:noFill/>
        </p:spPr>
        <p:txBody>
          <a:bodyPr wrap="square" rtlCol="0">
            <a:spAutoFit/>
          </a:bodyPr>
          <a:lstStyle/>
          <a:p>
            <a:r>
              <a:rPr lang="tr-TR" sz="2000" b="0" i="0" dirty="0">
                <a:effectLst/>
              </a:rPr>
              <a:t>Bağımlılık; bireyin, fiziksel ve ruhsal olarak pek çok zarar görmesine rağmen bağımlısı olduğu maddeyi kullanmaya ya da bağımlısı olduğu davranışı yapmaya devam etmesi durumudur.</a:t>
            </a:r>
          </a:p>
          <a:p>
            <a:endParaRPr lang="tr-TR" sz="2000" dirty="0"/>
          </a:p>
          <a:p>
            <a:r>
              <a:rPr lang="tr-TR" sz="2000" b="0" i="0" dirty="0">
                <a:effectLst/>
              </a:rPr>
              <a:t>İnternet ve teknoloji bağımlılığı; diğer bağımlılıklarda olduğu gibi kişinin bağımlısı olduğu teknolojik ürüne ulaşamadığında yoksunluk yaşadığı bir durum olarak tanımlanmaktadır.</a:t>
            </a:r>
            <a:r>
              <a:rPr lang="tr-TR" sz="2000" b="0" i="0" dirty="0">
                <a:solidFill>
                  <a:srgbClr val="FFFFFF"/>
                </a:solidFill>
                <a:effectLst/>
              </a:rPr>
              <a:t> teknoloji </a:t>
            </a:r>
            <a:r>
              <a:rPr lang="tr-TR" b="0" i="0" dirty="0">
                <a:solidFill>
                  <a:srgbClr val="FFFFFF"/>
                </a:solidFill>
                <a:effectLst/>
                <a:latin typeface="Ubuntu"/>
              </a:rPr>
              <a:t>bağımlılığı diğer bağımlılıklarda olduğu gibi kişinin bağımlısı olduğu teknolojik ürüne ulaşamadığında yoksunluk yaşadığı bir durum olarak tanımlanmaktadır.</a:t>
            </a:r>
            <a:endParaRPr lang="tr-TR" dirty="0"/>
          </a:p>
        </p:txBody>
      </p:sp>
    </p:spTree>
    <p:extLst>
      <p:ext uri="{BB962C8B-B14F-4D97-AF65-F5344CB8AC3E}">
        <p14:creationId xmlns:p14="http://schemas.microsoft.com/office/powerpoint/2010/main" val="20219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797</Words>
  <Application>Microsoft Office PowerPoint</Application>
  <PresentationFormat>Geniş ekran</PresentationFormat>
  <Paragraphs>117</Paragraphs>
  <Slides>24</Slides>
  <Notes>0</Notes>
  <HiddenSlides>0</HiddenSlides>
  <MMClips>1</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Arial</vt:lpstr>
      <vt:lpstr>Calibri</vt:lpstr>
      <vt:lpstr>Calibri Light</vt:lpstr>
      <vt:lpstr>Open Sans</vt:lpstr>
      <vt:lpstr>Poppins</vt:lpstr>
      <vt:lpstr>Symbol</vt:lpstr>
      <vt:lpstr>Times New Roman</vt:lpstr>
      <vt:lpstr>Ubuntu</vt:lpstr>
      <vt:lpstr>Wingdings</vt:lpstr>
      <vt:lpstr>Office Teması</vt:lpstr>
      <vt:lpstr>Bilinçli Teknoloji Kullanımı</vt:lpstr>
      <vt:lpstr>Bilinçli Teknoloji Kullanımı Nedir?</vt:lpstr>
      <vt:lpstr> Teknoloji Kullanımını 3 Gruba Ayrılabiliriz</vt:lpstr>
      <vt:lpstr>Olumlu Kullanmanın Faydaları Nelerdir? </vt:lpstr>
      <vt:lpstr>Olumlu Kullanmanın Faydaları Nelerdir? </vt:lpstr>
      <vt:lpstr>Kötüye Kullanma Nedir?</vt:lpstr>
      <vt:lpstr>Bilinçsiz Teknoloji Kullanımının Zararları Nelerdir?</vt:lpstr>
      <vt:lpstr>Sosyal alanda görülen zararlar nelerdir? </vt:lpstr>
      <vt:lpstr>Teknoloji Bağımlılığı nedir? Çeşitleri Nelerdir?</vt:lpstr>
      <vt:lpstr>Sosyal Medya Bağımlılığı </vt:lpstr>
      <vt:lpstr>Oyun Bağımlılığı</vt:lpstr>
      <vt:lpstr>Cep Telefonu, Tablet ve Bilgisayar Bağımlılığı;</vt:lpstr>
      <vt:lpstr>Zorbalık, İstismar ve Güvenlik Sorunları</vt:lpstr>
      <vt:lpstr>İstismar;  Sanal ortamda kötü niyetli kişi veya gruplar tarafından mağdurun fiziksel ya da psikolojik gelişimini olumsuz olarak etkileyen davranışlardır.  </vt:lpstr>
      <vt:lpstr>Güvenlik Sorunları;  Sanal Güvenlik en kaba anlatımıyla internet ortamındaki tehlikelere karşı korunmaktır. Bu tehlikeler, virüsler, sakıncalı site ve içerikler ayrıca kötü niyetli internet kullanıcıları olabilir. Bu tehlikelerin hepsi sanal ortamda karşımıza çıkabilir.  </vt:lpstr>
      <vt:lpstr>Sanal Ortamdaki Tehlikelerden Korunmak İçin Ne Yapmalıyız?</vt:lpstr>
      <vt:lpstr>Sanal Ortamdaki Tehlikelerden Korunmak İçin Ne Yapmalıyız?</vt:lpstr>
      <vt:lpstr>Teknoloji ile ne kadar zaman geçirmeliyiz?</vt:lpstr>
      <vt:lpstr>Sunum İle İlgili Kısa Videolar </vt:lpstr>
      <vt:lpstr>İnternetin eğitim ortamlarında yararlı bir şekilde kullanımı farklı şekillerde gerçekleştirilebilir ?</vt:lpstr>
      <vt:lpstr>Bilgisayar Destekli Öğretim bağlamında internet Projeleri Teknolojinin ders programına entegrasyonunu simgeleyen bu kullanımda amaç Internet kullanımının “Bilgisayar Destekli Öğretim ”in temelini oluşturan “Proje Tabanlı Öğrenme Modeli” ve bu model içeresinde İnternetin bir araç olarak kullanılabilmesidir.</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Kullanımı</dc:title>
  <dc:creator>MUHAMMED KARABULUT</dc:creator>
  <cp:lastModifiedBy>User</cp:lastModifiedBy>
  <cp:revision>24</cp:revision>
  <dcterms:created xsi:type="dcterms:W3CDTF">2020-10-12T10:43:35Z</dcterms:created>
  <dcterms:modified xsi:type="dcterms:W3CDTF">2024-10-07T07:49:36Z</dcterms:modified>
</cp:coreProperties>
</file>